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1" r:id="rId5"/>
    <p:sldId id="265" r:id="rId6"/>
    <p:sldId id="259" r:id="rId7"/>
    <p:sldId id="266" r:id="rId8"/>
    <p:sldId id="264" r:id="rId9"/>
    <p:sldId id="262" r:id="rId10"/>
    <p:sldId id="267" r:id="rId11"/>
    <p:sldId id="260" r:id="rId12"/>
    <p:sldId id="258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ECBA7-45D6-44EB-BF80-FA27CDF6760C}" type="datetimeFigureOut">
              <a:rPr lang="sr-Latn-CS" smtClean="0"/>
              <a:pPr/>
              <a:t>24.2.2015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079FC-F705-41B6-B7DA-1B9A41E10D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s-jklovica-zg.skole.hr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1026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42844" y="4143380"/>
            <a:ext cx="4643470" cy="258532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sz="5400" dirty="0"/>
              <a:t>OŠ Julija </a:t>
            </a:r>
            <a:r>
              <a:rPr lang="hr-HR" sz="5400" dirty="0" smtClean="0"/>
              <a:t>Klovića</a:t>
            </a:r>
            <a:endParaRPr lang="hr-HR" sz="5400" dirty="0"/>
          </a:p>
          <a:p>
            <a:r>
              <a:rPr lang="hr-HR" sz="5400" dirty="0"/>
              <a:t>Nova cesta </a:t>
            </a:r>
            <a:r>
              <a:rPr lang="hr-HR" sz="5400" dirty="0" smtClean="0"/>
              <a:t>133</a:t>
            </a:r>
            <a:endParaRPr lang="hr-HR" sz="5400" dirty="0"/>
          </a:p>
          <a:p>
            <a:r>
              <a:rPr lang="hr-HR" sz="5400" dirty="0"/>
              <a:t>Zagreb </a:t>
            </a:r>
          </a:p>
        </p:txBody>
      </p:sp>
      <p:pic>
        <p:nvPicPr>
          <p:cNvPr id="7" name="Picture 6" descr="Pink-Panther-Animated-pink-panther-10934068-94-12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3893">
            <a:off x="7381406" y="4632036"/>
            <a:ext cx="1714480" cy="2188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214282" y="285728"/>
            <a:ext cx="8472518" cy="621510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r-H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Identitet naše školske zajednice oblikuje se procesom kontinuiranog dogovaranja učitelja, učenika i roditelja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r-H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Učitelji, učenici i roditelji udruženi idejama prijateljstva, odgovornosti i kvalitete surađuju na postizanju obrazovnih i odgojnih ciljeva </a:t>
            </a:r>
            <a:endParaRPr kumimoji="0" lang="hr-HR" sz="4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42844" y="571480"/>
            <a:ext cx="8858312" cy="60016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		Kontaktirajte nas putem e</a:t>
            </a:r>
            <a:r>
              <a:rPr kumimoji="0" lang="de-DE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-mail</a:t>
            </a:r>
            <a:r>
              <a:rPr kumimoji="0" lang="hr-HR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a</a:t>
            </a:r>
            <a:r>
              <a:rPr kumimoji="0" lang="de-DE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: </a:t>
            </a:r>
            <a:endParaRPr kumimoji="0" lang="hr-HR" sz="4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jklovic@os-jklovica-zg.skole.hr</a:t>
            </a:r>
            <a:r>
              <a:rPr kumimoji="0" lang="de-DE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endParaRPr kumimoji="0" lang="de-DE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4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		Posjtejtite našu w</a:t>
            </a:r>
            <a:r>
              <a:rPr kumimoji="0" lang="de-DE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eb</a:t>
            </a:r>
            <a:r>
              <a:rPr kumimoji="0" lang="hr-HR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 stranicu: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4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           </a:t>
            </a:r>
            <a:endParaRPr kumimoji="0" lang="de-DE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596" y="5286388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5400" dirty="0">
                <a:solidFill>
                  <a:srgbClr val="7030A0"/>
                </a:solidFill>
                <a:hlinkClick r:id="rId3"/>
              </a:rPr>
              <a:t>www.os-jklovica-zg.skole.hr</a:t>
            </a:r>
            <a:endParaRPr lang="hr-HR" sz="5400" dirty="0">
              <a:solidFill>
                <a:srgbClr val="7030A0"/>
              </a:solidFill>
            </a:endParaRPr>
          </a:p>
        </p:txBody>
      </p:sp>
      <p:pic>
        <p:nvPicPr>
          <p:cNvPr id="5" name="Picture 4" descr="14591655_ii8OJ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14290"/>
            <a:ext cx="1785950" cy="1181475"/>
          </a:xfrm>
          <a:prstGeom prst="rect">
            <a:avLst/>
          </a:prstGeom>
        </p:spPr>
      </p:pic>
      <p:pic>
        <p:nvPicPr>
          <p:cNvPr id="7" name="Picture 6" descr="14591655_ii8OJ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214686"/>
            <a:ext cx="1785950" cy="1181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28596" y="357166"/>
            <a:ext cx="8143932" cy="517064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hr-HR" sz="6600" b="1" i="1" dirty="0">
                <a:solidFill>
                  <a:srgbClr val="7030A0"/>
                </a:solidFill>
              </a:rPr>
              <a:t>Veselimo se susretu </a:t>
            </a:r>
            <a:endParaRPr lang="hr-HR" sz="6600" b="1" i="1" dirty="0" smtClean="0">
              <a:solidFill>
                <a:srgbClr val="7030A0"/>
              </a:solidFill>
            </a:endParaRPr>
          </a:p>
          <a:p>
            <a:pPr algn="ctr"/>
            <a:r>
              <a:rPr lang="hr-HR" sz="6600" b="1" i="1" dirty="0" smtClean="0">
                <a:solidFill>
                  <a:srgbClr val="7030A0"/>
                </a:solidFill>
              </a:rPr>
              <a:t>i </a:t>
            </a:r>
            <a:r>
              <a:rPr lang="hr-HR" sz="6600" b="1" i="1" dirty="0">
                <a:solidFill>
                  <a:srgbClr val="7030A0"/>
                </a:solidFill>
              </a:rPr>
              <a:t>zajedničkom </a:t>
            </a:r>
            <a:r>
              <a:rPr lang="hr-HR" sz="6600" b="1" i="1" dirty="0" smtClean="0">
                <a:solidFill>
                  <a:srgbClr val="7030A0"/>
                </a:solidFill>
              </a:rPr>
              <a:t>učenju </a:t>
            </a:r>
          </a:p>
          <a:p>
            <a:pPr algn="ctr"/>
            <a:r>
              <a:rPr lang="hr-HR" sz="6600" b="1" i="1" dirty="0" smtClean="0">
                <a:solidFill>
                  <a:srgbClr val="7030A0"/>
                </a:solidFill>
              </a:rPr>
              <a:t>i druženju!</a:t>
            </a:r>
          </a:p>
          <a:p>
            <a:pPr algn="ctr"/>
            <a:endParaRPr lang="hr-HR" sz="6600" b="1" i="1" dirty="0">
              <a:solidFill>
                <a:srgbClr val="7030A0"/>
              </a:solidFill>
            </a:endParaRPr>
          </a:p>
          <a:p>
            <a:pPr algn="ctr"/>
            <a:endParaRPr lang="hr-HR" sz="6600" b="1" i="1" dirty="0">
              <a:solidFill>
                <a:srgbClr val="7030A0"/>
              </a:solidFill>
            </a:endParaRPr>
          </a:p>
        </p:txBody>
      </p:sp>
      <p:pic>
        <p:nvPicPr>
          <p:cNvPr id="5" name="Picture 4" descr="pink-panther3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482" y="2857496"/>
            <a:ext cx="3002518" cy="3771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5720" y="285728"/>
            <a:ext cx="8572560" cy="507831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vi-VN" sz="3600" b="1" dirty="0"/>
              <a:t>Polazak u prvi razred važan je događaj u životu djeteta i njegove obitelji . </a:t>
            </a:r>
            <a:endParaRPr lang="hr-HR" sz="3600" b="1" dirty="0" smtClean="0"/>
          </a:p>
          <a:p>
            <a:endParaRPr lang="hr-HR" sz="3600" b="1" dirty="0"/>
          </a:p>
          <a:p>
            <a:r>
              <a:rPr lang="vi-VN" sz="3600" b="1" dirty="0" smtClean="0"/>
              <a:t>Naša </a:t>
            </a:r>
            <a:r>
              <a:rPr lang="vi-VN" sz="3600" b="1" dirty="0"/>
              <a:t>je zajednička obveza, vas roditelja i nas učitelja, omogućiti djetetu da se svestrano razvija, da stvara pozitivnu sliku o sebi,  razvija povjerenje u svoje sposobnosti i  ima povjerenje u ljude oko sebe. </a:t>
            </a:r>
            <a:endParaRPr lang="hr-HR" sz="3600" dirty="0"/>
          </a:p>
        </p:txBody>
      </p:sp>
      <p:pic>
        <p:nvPicPr>
          <p:cNvPr id="6" name="Picture 5" descr="14591655_ii8OJ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358" y="5000636"/>
            <a:ext cx="2807642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14282" y="285728"/>
            <a:ext cx="8572560" cy="507831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vi-VN" sz="5400" b="1" dirty="0" smtClean="0">
                <a:solidFill>
                  <a:srgbClr val="7030A0"/>
                </a:solidFill>
              </a:rPr>
              <a:t>Takvo će se dijete veseliti školi jer će u njoj imati prilike iskušati svoje mogućnosti, pokazati sve što zna i može.</a:t>
            </a:r>
            <a:endParaRPr lang="hr-HR" sz="5400" b="1" dirty="0" smtClean="0">
              <a:solidFill>
                <a:srgbClr val="7030A0"/>
              </a:solidFill>
            </a:endParaRPr>
          </a:p>
          <a:p>
            <a:endParaRPr lang="hr-HR" sz="5400" dirty="0"/>
          </a:p>
        </p:txBody>
      </p:sp>
      <p:pic>
        <p:nvPicPr>
          <p:cNvPr id="4" name="Picture 3" descr="14591655_ii8OJ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4353295"/>
            <a:ext cx="3786182" cy="2504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14282" y="285728"/>
            <a:ext cx="8715436" cy="649408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sz="3200" b="1" i="1" dirty="0" smtClean="0">
                <a:solidFill>
                  <a:srgbClr val="7030A0"/>
                </a:solidFill>
              </a:rPr>
              <a:t>	       </a:t>
            </a:r>
            <a:r>
              <a:rPr lang="vi-VN" sz="3200" b="1" i="1" u="sng" dirty="0" smtClean="0">
                <a:solidFill>
                  <a:srgbClr val="7030A0"/>
                </a:solidFill>
              </a:rPr>
              <a:t>ZAŠTO </a:t>
            </a:r>
            <a:r>
              <a:rPr lang="vi-VN" sz="3200" b="1" i="1" u="sng" dirty="0">
                <a:solidFill>
                  <a:srgbClr val="7030A0"/>
                </a:solidFill>
              </a:rPr>
              <a:t>IZABRATI NAŠU  ŠKOLU</a:t>
            </a:r>
            <a:r>
              <a:rPr lang="vi-VN" sz="3200" b="1" i="1" u="sng" dirty="0" smtClean="0">
                <a:solidFill>
                  <a:srgbClr val="7030A0"/>
                </a:solidFill>
              </a:rPr>
              <a:t>:</a:t>
            </a:r>
            <a:endParaRPr lang="hr-HR" sz="3200" b="1" i="1" u="sng" dirty="0" smtClean="0">
              <a:solidFill>
                <a:srgbClr val="7030A0"/>
              </a:solidFill>
            </a:endParaRPr>
          </a:p>
          <a:p>
            <a:endParaRPr lang="vi-VN" sz="3200" dirty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r>
              <a:rPr lang="vi-VN" sz="3200" dirty="0" smtClean="0"/>
              <a:t>sportske </a:t>
            </a:r>
            <a:r>
              <a:rPr lang="vi-VN" sz="3200" dirty="0"/>
              <a:t>aktivnosti (školski </a:t>
            </a:r>
            <a:r>
              <a:rPr lang="vi-VN" sz="3200" dirty="0" smtClean="0"/>
              <a:t>sportski</a:t>
            </a:r>
            <a:endParaRPr lang="hr-HR" sz="3200" dirty="0" smtClean="0"/>
          </a:p>
          <a:p>
            <a:pPr>
              <a:buFontTx/>
              <a:buChar char="-"/>
            </a:pPr>
            <a:r>
              <a:rPr lang="hr-HR" sz="3200" dirty="0"/>
              <a:t> </a:t>
            </a:r>
            <a:r>
              <a:rPr lang="vi-VN" sz="3200" dirty="0" smtClean="0"/>
              <a:t>klub,univerzalana </a:t>
            </a:r>
            <a:r>
              <a:rPr lang="vi-VN" sz="3200" dirty="0"/>
              <a:t>sp. škola, badminton, </a:t>
            </a:r>
            <a:r>
              <a:rPr lang="vi-VN" sz="3200" dirty="0" smtClean="0"/>
              <a:t>košarka</a:t>
            </a:r>
            <a:r>
              <a:rPr lang="vi-VN" sz="3200" dirty="0"/>
              <a:t>, nogomet </a:t>
            </a:r>
            <a:r>
              <a:rPr lang="vi-VN" sz="3200" dirty="0" smtClean="0"/>
              <a:t>……….,)</a:t>
            </a:r>
            <a:endParaRPr lang="hr-HR" sz="3200" dirty="0" smtClean="0"/>
          </a:p>
          <a:p>
            <a:pPr>
              <a:buFontTx/>
              <a:buChar char="-"/>
            </a:pPr>
            <a:r>
              <a:rPr lang="hr-HR" sz="3200" dirty="0"/>
              <a:t> </a:t>
            </a:r>
            <a:r>
              <a:rPr lang="vi-VN" sz="3200" dirty="0" smtClean="0"/>
              <a:t>škola </a:t>
            </a:r>
            <a:r>
              <a:rPr lang="vi-VN" sz="3200" dirty="0"/>
              <a:t>stranih jezika koja djeluje u našoj </a:t>
            </a:r>
            <a:r>
              <a:rPr lang="vi-VN" sz="3200" dirty="0" smtClean="0"/>
              <a:t>školi</a:t>
            </a:r>
            <a:endParaRPr lang="hr-HR" sz="3200" dirty="0" smtClean="0"/>
          </a:p>
          <a:p>
            <a:pPr>
              <a:buFontTx/>
              <a:buChar char="-"/>
            </a:pPr>
            <a:r>
              <a:rPr lang="hr-HR" sz="3200" dirty="0"/>
              <a:t> </a:t>
            </a:r>
            <a:r>
              <a:rPr lang="vi-VN" sz="3200" dirty="0" smtClean="0"/>
              <a:t>uz </a:t>
            </a:r>
            <a:r>
              <a:rPr lang="vi-VN" sz="3200" dirty="0"/>
              <a:t>engleski jezik učenicima se od četvrtog razreda nudi učenje </a:t>
            </a:r>
            <a:r>
              <a:rPr lang="vi-VN" sz="3200" dirty="0" smtClean="0"/>
              <a:t>njemačkog kao </a:t>
            </a:r>
            <a:r>
              <a:rPr lang="vi-VN" sz="3200" dirty="0"/>
              <a:t>izbornog </a:t>
            </a:r>
            <a:r>
              <a:rPr lang="vi-VN" sz="3200" dirty="0" smtClean="0"/>
              <a:t>predmeta</a:t>
            </a:r>
            <a:endParaRPr lang="hr-HR" sz="3200" dirty="0" smtClean="0"/>
          </a:p>
          <a:p>
            <a:pPr>
              <a:buFontTx/>
              <a:buChar char="-"/>
            </a:pPr>
            <a:r>
              <a:rPr lang="hr-HR" sz="3200" dirty="0"/>
              <a:t> </a:t>
            </a:r>
            <a:r>
              <a:rPr lang="vi-VN" sz="3200" dirty="0" smtClean="0"/>
              <a:t>nude </a:t>
            </a:r>
            <a:r>
              <a:rPr lang="vi-VN" sz="3200" dirty="0"/>
              <a:t>se brojne </a:t>
            </a:r>
            <a:r>
              <a:rPr lang="vi-VN" sz="3200" dirty="0" smtClean="0"/>
              <a:t>zanimljive</a:t>
            </a:r>
            <a:r>
              <a:rPr lang="hr-HR" sz="3200" dirty="0" smtClean="0"/>
              <a:t> izvannastavne </a:t>
            </a:r>
            <a:r>
              <a:rPr lang="vi-VN" sz="3200" dirty="0" smtClean="0"/>
              <a:t> </a:t>
            </a:r>
            <a:r>
              <a:rPr lang="vi-VN" sz="3200" dirty="0"/>
              <a:t>aktivnosti </a:t>
            </a:r>
            <a:r>
              <a:rPr lang="vi-VN" sz="3200" dirty="0" smtClean="0"/>
              <a:t>:</a:t>
            </a:r>
            <a:r>
              <a:rPr lang="hr-HR" sz="3200" dirty="0" smtClean="0"/>
              <a:t>dramska skupina, recitatorska, likovna skupina, kreativna radionica, mali čitateljski klub, rukotvorine, lutkari, mali cvjećari, zbor...</a:t>
            </a:r>
          </a:p>
        </p:txBody>
      </p:sp>
      <p:pic>
        <p:nvPicPr>
          <p:cNvPr id="5" name="Picture 4" descr="14591655_ii8OJ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0"/>
            <a:ext cx="1785950" cy="1181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14282" y="357166"/>
            <a:ext cx="8643998" cy="526297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hr-HR" sz="4800" dirty="0" smtClean="0"/>
              <a:t> u </a:t>
            </a:r>
            <a:r>
              <a:rPr lang="vi-VN" sz="4800" dirty="0" smtClean="0"/>
              <a:t>jednom je odjeljenju u prosjeku oko 22 učenika što omogućava kvalitetniju nastavu i individualni pristup radu s učenicima</a:t>
            </a:r>
            <a:endParaRPr lang="hr-HR" sz="4800" dirty="0" smtClean="0"/>
          </a:p>
          <a:p>
            <a:pPr>
              <a:buFontTx/>
              <a:buChar char="-"/>
            </a:pPr>
            <a:r>
              <a:rPr lang="hr-HR" sz="4800" dirty="0" smtClean="0"/>
              <a:t> </a:t>
            </a:r>
            <a:r>
              <a:rPr lang="vi-VN" sz="4800" dirty="0" smtClean="0"/>
              <a:t>projekt</a:t>
            </a:r>
            <a:r>
              <a:rPr lang="hr-HR" sz="4800" dirty="0" smtClean="0"/>
              <a:t>i</a:t>
            </a:r>
            <a:r>
              <a:rPr lang="vi-VN" sz="4800" dirty="0" smtClean="0"/>
              <a:t> koje realiziramo tijekom nastavne godine </a:t>
            </a:r>
            <a:endParaRPr lang="vi-VN" sz="4800" dirty="0"/>
          </a:p>
        </p:txBody>
      </p:sp>
      <p:pic>
        <p:nvPicPr>
          <p:cNvPr id="2050" name="Picture 2" descr="http://1.bp.blogspot.com/-Bin2PRr8CGc/U5pdmg8NXVI/AAAAAAAAA0E/oHHcG89xckw/s1600/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3" y="3253967"/>
            <a:ext cx="2500298" cy="3604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14282" y="142852"/>
            <a:ext cx="8572560" cy="67095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hr-HR" sz="3400" b="1" dirty="0" smtClean="0">
              <a:solidFill>
                <a:srgbClr val="7030A0"/>
              </a:solidFill>
            </a:endParaRPr>
          </a:p>
          <a:p>
            <a:r>
              <a:rPr lang="hr-HR" sz="4000" b="1" dirty="0" smtClean="0">
                <a:solidFill>
                  <a:srgbClr val="7030A0"/>
                </a:solidFill>
              </a:rPr>
              <a:t>	</a:t>
            </a:r>
            <a:r>
              <a:rPr lang="hr-HR" sz="4400" b="1" dirty="0" smtClean="0">
                <a:solidFill>
                  <a:srgbClr val="7030A0"/>
                </a:solidFill>
              </a:rPr>
              <a:t>	Naše učenike učimo:</a:t>
            </a:r>
            <a:endParaRPr lang="hr-HR" sz="4400" b="1" dirty="0">
              <a:solidFill>
                <a:srgbClr val="7030A0"/>
              </a:solidFill>
            </a:endParaRPr>
          </a:p>
          <a:p>
            <a:r>
              <a:rPr lang="hr-HR" sz="4400" dirty="0" smtClean="0"/>
              <a:t>- što </a:t>
            </a:r>
            <a:r>
              <a:rPr lang="hr-HR" sz="4400" dirty="0"/>
              <a:t>je sve potrebno za uspjeh u životu,</a:t>
            </a:r>
          </a:p>
          <a:p>
            <a:r>
              <a:rPr lang="hr-HR" sz="4400" dirty="0" smtClean="0"/>
              <a:t>- kako </a:t>
            </a:r>
            <a:r>
              <a:rPr lang="hr-HR" sz="4400" dirty="0"/>
              <a:t>izgraditi svoj stav,</a:t>
            </a:r>
          </a:p>
          <a:p>
            <a:r>
              <a:rPr lang="hr-HR" sz="4400" dirty="0" smtClean="0"/>
              <a:t>- ljudske </a:t>
            </a:r>
            <a:r>
              <a:rPr lang="hr-HR" sz="4400" dirty="0"/>
              <a:t>vrijednosti,</a:t>
            </a:r>
          </a:p>
          <a:p>
            <a:r>
              <a:rPr lang="hr-HR" sz="4400" dirty="0" smtClean="0"/>
              <a:t>- metode </a:t>
            </a:r>
            <a:r>
              <a:rPr lang="hr-HR" sz="4400" dirty="0"/>
              <a:t>efikasnog učenja te boljeg pamćenja,</a:t>
            </a:r>
          </a:p>
          <a:p>
            <a:r>
              <a:rPr lang="hr-HR" sz="4400" dirty="0" smtClean="0"/>
              <a:t>- preventivnu </a:t>
            </a:r>
            <a:r>
              <a:rPr lang="hr-HR" sz="4400" dirty="0"/>
              <a:t>medicinu - kako spriječiti </a:t>
            </a:r>
            <a:r>
              <a:rPr lang="hr-HR" sz="4400" dirty="0" smtClean="0"/>
              <a:t>oboljenja</a:t>
            </a:r>
            <a:endParaRPr lang="hr-HR" sz="4400" dirty="0"/>
          </a:p>
        </p:txBody>
      </p:sp>
      <p:pic>
        <p:nvPicPr>
          <p:cNvPr id="5" name="Picture 4" descr="14591655_ii8OJ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0"/>
            <a:ext cx="1785950" cy="1181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14282" y="142852"/>
            <a:ext cx="8572560" cy="563231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sz="2800" dirty="0" smtClean="0"/>
              <a:t>- </a:t>
            </a:r>
            <a:r>
              <a:rPr lang="hr-HR" sz="4000" dirty="0" smtClean="0"/>
              <a:t>kako </a:t>
            </a:r>
            <a:r>
              <a:rPr lang="hr-HR" sz="4000" dirty="0"/>
              <a:t>se zaštititi od ovisnosti (cigarete, alkohol, droge),</a:t>
            </a:r>
          </a:p>
          <a:p>
            <a:pPr>
              <a:buFontTx/>
              <a:buChar char="-"/>
            </a:pPr>
            <a:r>
              <a:rPr lang="hr-HR" sz="4000" dirty="0" smtClean="0"/>
              <a:t>načine </a:t>
            </a:r>
            <a:r>
              <a:rPr lang="hr-HR" sz="4000" dirty="0"/>
              <a:t>mirnog rješavanja sukoba i problema,</a:t>
            </a:r>
          </a:p>
          <a:p>
            <a:pPr>
              <a:buFontTx/>
              <a:buChar char="-"/>
            </a:pPr>
            <a:r>
              <a:rPr lang="hr-HR" sz="4000" dirty="0" smtClean="0"/>
              <a:t> razbijanje </a:t>
            </a:r>
            <a:r>
              <a:rPr lang="hr-HR" sz="4000" dirty="0"/>
              <a:t>treme kod javnog nastupa,</a:t>
            </a:r>
          </a:p>
          <a:p>
            <a:r>
              <a:rPr lang="hr-HR" sz="4000" dirty="0" smtClean="0"/>
              <a:t>- kako </a:t>
            </a:r>
            <a:r>
              <a:rPr lang="hr-HR" sz="4000" dirty="0"/>
              <a:t>svladati vještine komunikacije, koncentracije, snalažljivosti, samopouzdanja, samopoštovanja, intuicije, samostalnosti...</a:t>
            </a:r>
          </a:p>
        </p:txBody>
      </p:sp>
      <p:pic>
        <p:nvPicPr>
          <p:cNvPr id="4" name="Picture 3" descr="14591655_ii8OJ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5203957"/>
            <a:ext cx="2500298" cy="1654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57158" y="428604"/>
            <a:ext cx="8286808" cy="618630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sz="4400" dirty="0" smtClean="0">
                <a:solidFill>
                  <a:srgbClr val="7030A0"/>
                </a:solidFill>
              </a:rPr>
              <a:t>		Metode koje </a:t>
            </a:r>
            <a:r>
              <a:rPr lang="hr-HR" sz="4400" dirty="0">
                <a:solidFill>
                  <a:srgbClr val="7030A0"/>
                </a:solidFill>
              </a:rPr>
              <a:t>koristimo u </a:t>
            </a:r>
            <a:r>
              <a:rPr lang="hr-HR" sz="4400" dirty="0" smtClean="0">
                <a:solidFill>
                  <a:srgbClr val="7030A0"/>
                </a:solidFill>
              </a:rPr>
              <a:t>učenju djece: </a:t>
            </a:r>
          </a:p>
          <a:p>
            <a:r>
              <a:rPr lang="hr-HR" sz="4400" dirty="0"/>
              <a:t>P</a:t>
            </a:r>
            <a:r>
              <a:rPr lang="hr-HR" sz="4400" dirty="0" smtClean="0"/>
              <a:t>rimjena </a:t>
            </a:r>
            <a:r>
              <a:rPr lang="hr-HR" sz="4400" dirty="0"/>
              <a:t>inovativne metodologije kao što su </a:t>
            </a:r>
            <a:r>
              <a:rPr lang="hr-HR" sz="4400" dirty="0" smtClean="0"/>
              <a:t>iskustveno </a:t>
            </a:r>
            <a:r>
              <a:rPr lang="hr-HR" sz="4400" dirty="0"/>
              <a:t>učenje, debate i slično. </a:t>
            </a:r>
            <a:r>
              <a:rPr lang="hr-HR" sz="4400" dirty="0" smtClean="0"/>
              <a:t>Dovoljno se posvetimo </a:t>
            </a:r>
            <a:r>
              <a:rPr lang="hr-HR" sz="4400" dirty="0"/>
              <a:t>svakom pojedinom djetetu i </a:t>
            </a:r>
            <a:r>
              <a:rPr lang="hr-HR" sz="4400" dirty="0" smtClean="0"/>
              <a:t>koristitimo </a:t>
            </a:r>
            <a:r>
              <a:rPr lang="hr-HR" sz="4400" dirty="0"/>
              <a:t>najsuvremeniju tehnologiju za </a:t>
            </a:r>
            <a:r>
              <a:rPr lang="hr-HR" sz="4400" dirty="0" smtClean="0"/>
              <a:t>učenje, </a:t>
            </a:r>
            <a:r>
              <a:rPr lang="hr-HR" sz="4400" dirty="0"/>
              <a:t>kao što su multimedijalne </a:t>
            </a:r>
            <a:r>
              <a:rPr lang="hr-HR" sz="4400" dirty="0" smtClean="0"/>
              <a:t>prezentacije.</a:t>
            </a:r>
            <a:endParaRPr lang="hr-HR" sz="4400" dirty="0"/>
          </a:p>
        </p:txBody>
      </p:sp>
      <p:pic>
        <p:nvPicPr>
          <p:cNvPr id="5" name="Picture 4" descr="14591655_ii8OJ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0"/>
            <a:ext cx="1785950" cy="1181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werPoint Template about color, concept, dra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14282" y="285728"/>
            <a:ext cx="8501122" cy="507831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sz="5400" dirty="0"/>
              <a:t>U sklopu </a:t>
            </a:r>
            <a:r>
              <a:rPr lang="hr-HR" sz="5400" dirty="0" smtClean="0"/>
              <a:t>Škole </a:t>
            </a:r>
            <a:r>
              <a:rPr lang="hr-HR" sz="5400" dirty="0"/>
              <a:t>pružamo </a:t>
            </a:r>
            <a:r>
              <a:rPr lang="hr-HR" sz="5400" dirty="0" smtClean="0"/>
              <a:t>učenicima </a:t>
            </a:r>
            <a:r>
              <a:rPr lang="hr-HR" sz="5400" dirty="0"/>
              <a:t>pregršt zanimljivih i korisnih programa, </a:t>
            </a:r>
            <a:r>
              <a:rPr lang="hr-HR" sz="5400" dirty="0" smtClean="0"/>
              <a:t>projekata i </a:t>
            </a:r>
            <a:r>
              <a:rPr lang="hr-HR" sz="5400" dirty="0"/>
              <a:t>ostalih sadržaja koji nadopunjuju školsku nastavu i izvanškolski odgoj.</a:t>
            </a:r>
          </a:p>
        </p:txBody>
      </p:sp>
      <p:pic>
        <p:nvPicPr>
          <p:cNvPr id="4" name="Picture 3" descr="14591655_ii8OJ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5203957"/>
            <a:ext cx="2500298" cy="1654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198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Ivana Gluhačić</dc:creator>
  <cp:lastModifiedBy>Ivana Gluhačić</cp:lastModifiedBy>
  <cp:revision>4</cp:revision>
  <dcterms:created xsi:type="dcterms:W3CDTF">2015-02-08T13:24:36Z</dcterms:created>
  <dcterms:modified xsi:type="dcterms:W3CDTF">2015-02-24T20:16:52Z</dcterms:modified>
</cp:coreProperties>
</file>