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93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D1526DAC-3F8D-4557-95F6-CE0E2B71FB71}" type="datetimeFigureOut">
              <a:rPr lang="sr-Latn-CS" smtClean="0"/>
              <a:pPr/>
              <a:t>23.11.2016</a:t>
            </a:fld>
            <a:endParaRPr lang="hr-HR"/>
          </a:p>
        </p:txBody>
      </p:sp>
      <p:sp>
        <p:nvSpPr>
          <p:cNvPr id="19" name="Footer Placeholder 18"/>
          <p:cNvSpPr>
            <a:spLocks noGrp="1"/>
          </p:cNvSpPr>
          <p:nvPr>
            <p:ph type="ftr" sz="quarter" idx="11"/>
          </p:nvPr>
        </p:nvSpPr>
        <p:spPr/>
        <p:txBody>
          <a:bodyPr/>
          <a:lstStyle/>
          <a:p>
            <a:endParaRPr lang="hr-HR"/>
          </a:p>
        </p:txBody>
      </p:sp>
      <p:sp>
        <p:nvSpPr>
          <p:cNvPr id="27" name="Slide Number Placeholder 26"/>
          <p:cNvSpPr>
            <a:spLocks noGrp="1"/>
          </p:cNvSpPr>
          <p:nvPr>
            <p:ph type="sldNum" sz="quarter" idx="12"/>
          </p:nvPr>
        </p:nvSpPr>
        <p:spPr/>
        <p:txBody>
          <a:bodyPr/>
          <a:lstStyle/>
          <a:p>
            <a:fld id="{077AD6A3-F250-444A-9A24-D2BAA0441542}" type="slidenum">
              <a:rPr lang="hr-HR" smtClean="0"/>
              <a:pPr/>
              <a:t>‹#›</a:t>
            </a:fld>
            <a:endParaRPr lang="hr-H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1526DAC-3F8D-4557-95F6-CE0E2B71FB71}" type="datetimeFigureOut">
              <a:rPr lang="sr-Latn-CS" smtClean="0"/>
              <a:pPr/>
              <a:t>23.11.2016</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077AD6A3-F250-444A-9A24-D2BAA0441542}" type="slidenum">
              <a:rPr lang="hr-HR" smtClean="0"/>
              <a:pPr/>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1526DAC-3F8D-4557-95F6-CE0E2B71FB71}" type="datetimeFigureOut">
              <a:rPr lang="sr-Latn-CS" smtClean="0"/>
              <a:pPr/>
              <a:t>23.11.2016</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077AD6A3-F250-444A-9A24-D2BAA0441542}" type="slidenum">
              <a:rPr lang="hr-HR" smtClean="0"/>
              <a:pPr/>
              <a:t>‹#›</a:t>
            </a:fld>
            <a:endParaRPr lang="hr-H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1526DAC-3F8D-4557-95F6-CE0E2B71FB71}" type="datetimeFigureOut">
              <a:rPr lang="sr-Latn-CS" smtClean="0"/>
              <a:pPr/>
              <a:t>23.11.2016</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077AD6A3-F250-444A-9A24-D2BAA0441542}" type="slidenum">
              <a:rPr lang="hr-HR" smtClean="0"/>
              <a:pPr/>
              <a:t>‹#›</a:t>
            </a:fld>
            <a:endParaRPr lang="hr-H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1526DAC-3F8D-4557-95F6-CE0E2B71FB71}" type="datetimeFigureOut">
              <a:rPr lang="sr-Latn-CS" smtClean="0"/>
              <a:pPr/>
              <a:t>23.11.2016</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077AD6A3-F250-444A-9A24-D2BAA0441542}" type="slidenum">
              <a:rPr lang="hr-HR" smtClean="0"/>
              <a:pPr/>
              <a:t>‹#›</a:t>
            </a:fld>
            <a:endParaRPr lang="hr-H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1526DAC-3F8D-4557-95F6-CE0E2B71FB71}" type="datetimeFigureOut">
              <a:rPr lang="sr-Latn-CS" smtClean="0"/>
              <a:pPr/>
              <a:t>23.11.2016</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077AD6A3-F250-444A-9A24-D2BAA0441542}" type="slidenum">
              <a:rPr lang="hr-HR" smtClean="0"/>
              <a:pPr/>
              <a:t>‹#›</a:t>
            </a:fld>
            <a:endParaRPr lang="hr-H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1526DAC-3F8D-4557-95F6-CE0E2B71FB71}" type="datetimeFigureOut">
              <a:rPr lang="sr-Latn-CS" smtClean="0"/>
              <a:pPr/>
              <a:t>23.11.2016</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077AD6A3-F250-444A-9A24-D2BAA0441542}" type="slidenum">
              <a:rPr lang="hr-HR" smtClean="0"/>
              <a:pPr/>
              <a:t>‹#›</a:t>
            </a:fld>
            <a:endParaRPr lang="hr-H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D1526DAC-3F8D-4557-95F6-CE0E2B71FB71}" type="datetimeFigureOut">
              <a:rPr lang="sr-Latn-CS" smtClean="0"/>
              <a:pPr/>
              <a:t>23.11.2016</a:t>
            </a:fld>
            <a:endParaRPr lang="hr-HR"/>
          </a:p>
        </p:txBody>
      </p:sp>
      <p:sp>
        <p:nvSpPr>
          <p:cNvPr id="8" name="Slide Number Placeholder 7"/>
          <p:cNvSpPr>
            <a:spLocks noGrp="1"/>
          </p:cNvSpPr>
          <p:nvPr>
            <p:ph type="sldNum" sz="quarter" idx="11"/>
          </p:nvPr>
        </p:nvSpPr>
        <p:spPr/>
        <p:txBody>
          <a:bodyPr/>
          <a:lstStyle/>
          <a:p>
            <a:fld id="{077AD6A3-F250-444A-9A24-D2BAA0441542}" type="slidenum">
              <a:rPr lang="hr-HR" smtClean="0"/>
              <a:pPr/>
              <a:t>‹#›</a:t>
            </a:fld>
            <a:endParaRPr lang="hr-HR"/>
          </a:p>
        </p:txBody>
      </p:sp>
      <p:sp>
        <p:nvSpPr>
          <p:cNvPr id="9" name="Footer Placeholder 8"/>
          <p:cNvSpPr>
            <a:spLocks noGrp="1"/>
          </p:cNvSpPr>
          <p:nvPr>
            <p:ph type="ftr" sz="quarter" idx="12"/>
          </p:nvPr>
        </p:nvSpPr>
        <p:spPr/>
        <p:txBody>
          <a:bodyPr/>
          <a:lstStyle/>
          <a:p>
            <a:endParaRPr lang="hr-H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526DAC-3F8D-4557-95F6-CE0E2B71FB71}" type="datetimeFigureOut">
              <a:rPr lang="sr-Latn-CS" smtClean="0"/>
              <a:pPr/>
              <a:t>23.11.2016</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077AD6A3-F250-444A-9A24-D2BAA0441542}" type="slidenum">
              <a:rPr lang="hr-HR" smtClean="0"/>
              <a:pPr/>
              <a:t>‹#›</a:t>
            </a:fld>
            <a:endParaRPr lang="hr-H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1526DAC-3F8D-4557-95F6-CE0E2B71FB71}" type="datetimeFigureOut">
              <a:rPr lang="sr-Latn-CS" smtClean="0"/>
              <a:pPr/>
              <a:t>23.11.2016</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a:xfrm>
            <a:off x="8156448" y="6422064"/>
            <a:ext cx="762000" cy="365125"/>
          </a:xfrm>
        </p:spPr>
        <p:txBody>
          <a:bodyPr/>
          <a:lstStyle/>
          <a:p>
            <a:fld id="{077AD6A3-F250-444A-9A24-D2BAA0441542}" type="slidenum">
              <a:rPr lang="hr-HR" smtClean="0"/>
              <a:pPr/>
              <a:t>‹#›</a:t>
            </a:fld>
            <a:endParaRPr lang="hr-H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D1526DAC-3F8D-4557-95F6-CE0E2B71FB71}" type="datetimeFigureOut">
              <a:rPr lang="sr-Latn-CS" smtClean="0"/>
              <a:pPr/>
              <a:t>23.11.2016</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077AD6A3-F250-444A-9A24-D2BAA0441542}" type="slidenum">
              <a:rPr lang="hr-HR" smtClean="0"/>
              <a:pPr/>
              <a:t>‹#›</a:t>
            </a:fld>
            <a:endParaRPr lang="hr-H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D1526DAC-3F8D-4557-95F6-CE0E2B71FB71}" type="datetimeFigureOut">
              <a:rPr lang="sr-Latn-CS" smtClean="0"/>
              <a:pPr/>
              <a:t>23.11.2016</a:t>
            </a:fld>
            <a:endParaRPr lang="hr-HR"/>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hr-HR"/>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077AD6A3-F250-444A-9A24-D2BAA0441542}" type="slidenum">
              <a:rPr lang="hr-HR" smtClean="0"/>
              <a:pPr/>
              <a:t>‹#›</a:t>
            </a:fld>
            <a:endParaRPr lang="hr-HR"/>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8.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8596" y="285728"/>
            <a:ext cx="7986714" cy="3071834"/>
          </a:xfrm>
        </p:spPr>
        <p:txBody>
          <a:bodyPr>
            <a:normAutofit fontScale="90000"/>
          </a:bodyPr>
          <a:lstStyle/>
          <a:p>
            <a:r>
              <a:rPr lang="hr-HR" dirty="0" smtClean="0"/>
              <a:t>Oboji svijet tolerancijom</a:t>
            </a:r>
            <a:br>
              <a:rPr lang="hr-HR" dirty="0" smtClean="0"/>
            </a:br>
            <a:r>
              <a:rPr lang="hr-HR" dirty="0" smtClean="0"/>
              <a:t>(natječaj, 2016.)</a:t>
            </a:r>
            <a:br>
              <a:rPr lang="hr-HR" dirty="0" smtClean="0"/>
            </a:br>
            <a:r>
              <a:rPr lang="hr-HR" dirty="0"/>
              <a:t/>
            </a:r>
            <a:br>
              <a:rPr lang="hr-HR" dirty="0"/>
            </a:br>
            <a:r>
              <a:rPr lang="hr-HR" dirty="0" smtClean="0"/>
              <a:t>Međunarodni dan tolerancije</a:t>
            </a:r>
            <a:br>
              <a:rPr lang="hr-HR" dirty="0" smtClean="0"/>
            </a:br>
            <a:r>
              <a:rPr lang="hr-HR" dirty="0" smtClean="0"/>
              <a:t>16. 10.</a:t>
            </a:r>
            <a:endParaRPr lang="hr-HR" dirty="0"/>
          </a:p>
        </p:txBody>
      </p:sp>
      <p:sp>
        <p:nvSpPr>
          <p:cNvPr id="3" name="Subtitle 2"/>
          <p:cNvSpPr>
            <a:spLocks noGrp="1"/>
          </p:cNvSpPr>
          <p:nvPr>
            <p:ph type="subTitle" idx="1"/>
          </p:nvPr>
        </p:nvSpPr>
        <p:spPr>
          <a:xfrm>
            <a:off x="428596" y="3571876"/>
            <a:ext cx="6000792" cy="3000396"/>
          </a:xfrm>
        </p:spPr>
        <p:txBody>
          <a:bodyPr>
            <a:noAutofit/>
          </a:bodyPr>
          <a:lstStyle/>
          <a:p>
            <a:pPr algn="l"/>
            <a:r>
              <a:rPr lang="hr-HR" sz="4000" b="1" dirty="0" smtClean="0">
                <a:solidFill>
                  <a:srgbClr val="00B0F0"/>
                </a:solidFill>
              </a:rPr>
              <a:t>UZ RAZGOVOR O NENASILJU U 7.a, 8.b I 6.a NASTALI SU ODLIČNI LIKOVNI I LITERARNI RADOVI. </a:t>
            </a:r>
            <a:endParaRPr lang="hr-HR" sz="4000" b="1" dirty="0">
              <a:solidFill>
                <a:srgbClr val="00B0F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285720" y="1071546"/>
            <a:ext cx="8572560" cy="5357850"/>
          </a:xfrm>
        </p:spPr>
        <p:txBody>
          <a:bodyPr>
            <a:noAutofit/>
          </a:bodyPr>
          <a:lstStyle/>
          <a:p>
            <a:pPr>
              <a:buNone/>
            </a:pPr>
            <a:r>
              <a:rPr lang="hr-HR" sz="2000" b="1" dirty="0" smtClean="0">
                <a:solidFill>
                  <a:srgbClr val="FFC000"/>
                </a:solidFill>
              </a:rPr>
              <a:t>Nezaboravni trenutak</a:t>
            </a:r>
          </a:p>
          <a:p>
            <a:pPr>
              <a:buNone/>
            </a:pPr>
            <a:endParaRPr lang="hr-HR" sz="2000" dirty="0" smtClean="0">
              <a:solidFill>
                <a:srgbClr val="FFC000"/>
              </a:solidFill>
            </a:endParaRPr>
          </a:p>
          <a:p>
            <a:pPr>
              <a:buNone/>
            </a:pPr>
            <a:r>
              <a:rPr lang="hr-HR" sz="2000" dirty="0" smtClean="0"/>
              <a:t>		Bilo je to jednoga tmurnog kišnog dana. Vraćao sam se iz škole. Ja, Bruno Držović, svjedočio sam nečemu čega se sada sramim. </a:t>
            </a:r>
          </a:p>
          <a:p>
            <a:pPr>
              <a:buNone/>
            </a:pPr>
            <a:endParaRPr lang="hr-HR" sz="2000" dirty="0" smtClean="0"/>
          </a:p>
          <a:p>
            <a:pPr>
              <a:buNone/>
            </a:pPr>
            <a:r>
              <a:rPr lang="hr-HR" sz="2000" dirty="0" smtClean="0"/>
              <a:t>		Moja dva prijatelja i ja hodali smo putem punim lokvi i rupa. Pljas, pljas, pljas, bilo je jedino što smo mogli čuti. Dječak Tomislav, kojeg smo tada ugledali kako zamišljenog i tužnog pogleda korača, doživio je tada nešto što će mu promijeniti život. Tada su mu prišli Ivan, Damir i Mislav, osmaši, jako živčani. „Ej, klinac, daj pet kuna!“ zapovijedio je Ivan. Tomislav odgovori: „I da imam, ne bih vam dao“. Tada se dečki naljute i Damir mu zaprijeti: „Mali, hoćeš batine?“. „Miči se od mene“, odbrusi Ivan. Odjednom ga zaskoči Mislav i oni ga počnu tući. Mi smo samo stajali i to gledali. Nakon što su ga izudarali i istukli, ostavili su ga bespomoćnog da leži i plače. Mi smo pobjegli... Jedino što sam poslije čuo bila je sirena hitne pomoći i uzvici prolaznika. </a:t>
            </a:r>
            <a:endParaRPr lang="hr-HR" sz="2000" dirty="0"/>
          </a:p>
        </p:txBody>
      </p:sp>
      <p:sp>
        <p:nvSpPr>
          <p:cNvPr id="6" name="Title 5"/>
          <p:cNvSpPr>
            <a:spLocks noGrp="1"/>
          </p:cNvSpPr>
          <p:nvPr>
            <p:ph type="title"/>
          </p:nvPr>
        </p:nvSpPr>
        <p:spPr>
          <a:xfrm>
            <a:off x="457200" y="500042"/>
            <a:ext cx="8401080" cy="571504"/>
          </a:xfrm>
        </p:spPr>
        <p:txBody>
          <a:bodyPr>
            <a:normAutofit/>
          </a:bodyPr>
          <a:lstStyle/>
          <a:p>
            <a:r>
              <a:rPr lang="hr-HR" sz="3500" dirty="0" smtClean="0"/>
              <a:t>NAŠI LITERARNI RADOVI</a:t>
            </a:r>
            <a:endParaRPr lang="hr-HR" sz="35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500034" y="785794"/>
            <a:ext cx="8186766" cy="5857916"/>
          </a:xfrm>
        </p:spPr>
        <p:txBody>
          <a:bodyPr>
            <a:normAutofit fontScale="85000" lnSpcReduction="20000"/>
          </a:bodyPr>
          <a:lstStyle/>
          <a:p>
            <a:pPr>
              <a:buNone/>
            </a:pPr>
            <a:r>
              <a:rPr lang="hr-HR" dirty="0" smtClean="0"/>
              <a:t>		</a:t>
            </a:r>
            <a:r>
              <a:rPr lang="hr-HR" sz="2400" dirty="0" smtClean="0"/>
              <a:t>Nakon tjedan dana, kada sam hodao pod noćnim nebom, trojka koja je prebila Tomislava opet se pojavila. Nova meta bio im je Josip, jedanaestogodišnji dječak. Kada su ga počeli nagovarati da im da novac, odlučio sam reagirati. Otišao sam do njih i rekao im: „Ej, dečki, stanite!“. Oni su me poznavali iz škole. „Nemojte to raditi. Još vam treba da netko pozove policiju! Evo vam pet kuna za upaljač, ali prestanite maltretirati djecu“, rekao sam. Oni su malo zastali i odgovorili: „Imaš pravo, ovo smo radili bez ikakvog razloga.“ Otišli su svatko svojim putem. </a:t>
            </a:r>
          </a:p>
          <a:p>
            <a:pPr>
              <a:buNone/>
            </a:pPr>
            <a:endParaRPr lang="hr-HR" sz="2400" dirty="0" smtClean="0"/>
          </a:p>
          <a:p>
            <a:pPr>
              <a:buNone/>
            </a:pPr>
            <a:r>
              <a:rPr lang="hr-HR" sz="2400" dirty="0" smtClean="0"/>
              <a:t>		Danas znam da su postali obrazovani ljudi.  Josip je postao milijunaš. Za Tomislava ne znam, njega mi je i danas žao, no znam jednu stvar: pomogao sam, reagirao kada je trebalo i uspio sam promijeniti živote ovih dječaka.</a:t>
            </a:r>
          </a:p>
          <a:p>
            <a:pPr>
              <a:buNone/>
            </a:pPr>
            <a:endParaRPr lang="hr-HR" sz="2400" dirty="0" smtClean="0"/>
          </a:p>
          <a:p>
            <a:pPr>
              <a:buNone/>
            </a:pPr>
            <a:r>
              <a:rPr lang="hr-HR" sz="2400" dirty="0" smtClean="0"/>
              <a:t>		Ljudski je griješiti, kao kada nisam pomogao Tomislavu, ali čovjek uči iz svojih pogrešaka, pomoću svojih pogrešaka čovjek ispravlja neke stvari i postaje bolji.</a:t>
            </a:r>
          </a:p>
          <a:p>
            <a:pPr>
              <a:buNone/>
            </a:pPr>
            <a:endParaRPr lang="hr-HR" sz="2400" dirty="0" smtClean="0"/>
          </a:p>
          <a:p>
            <a:pPr>
              <a:buNone/>
            </a:pPr>
            <a:r>
              <a:rPr lang="hr-HR" dirty="0" smtClean="0"/>
              <a:t>						</a:t>
            </a:r>
            <a:r>
              <a:rPr lang="hr-HR" dirty="0" smtClean="0">
                <a:solidFill>
                  <a:srgbClr val="FFFF00"/>
                </a:solidFill>
              </a:rPr>
              <a:t>ANTONIO MARTIĆ, 6.a</a:t>
            </a:r>
            <a:endParaRPr lang="hr-HR" dirty="0">
              <a:solidFill>
                <a:srgbClr val="FFFF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85728"/>
            <a:ext cx="7072362" cy="730250"/>
          </a:xfrm>
        </p:spPr>
        <p:txBody>
          <a:bodyPr>
            <a:normAutofit/>
          </a:bodyPr>
          <a:lstStyle/>
          <a:p>
            <a:pPr marL="420624" indent="-384048">
              <a:spcBef>
                <a:spcPct val="20000"/>
              </a:spcBef>
              <a:buClr>
                <a:schemeClr val="accent1"/>
              </a:buClr>
              <a:buSzPct val="80000"/>
            </a:pPr>
            <a:r>
              <a:rPr lang="hr-HR" sz="2000" dirty="0" smtClean="0">
                <a:solidFill>
                  <a:srgbClr val="FFC000"/>
                </a:solidFill>
                <a:latin typeface="+mn-lt"/>
                <a:ea typeface="+mn-ea"/>
                <a:cs typeface="+mn-cs"/>
              </a:rPr>
              <a:t>Nezaboravan događaj</a:t>
            </a:r>
          </a:p>
        </p:txBody>
      </p:sp>
      <p:sp>
        <p:nvSpPr>
          <p:cNvPr id="4" name="Content Placeholder 3"/>
          <p:cNvSpPr>
            <a:spLocks noGrp="1"/>
          </p:cNvSpPr>
          <p:nvPr>
            <p:ph sz="half" idx="1"/>
          </p:nvPr>
        </p:nvSpPr>
        <p:spPr>
          <a:xfrm>
            <a:off x="214282" y="714356"/>
            <a:ext cx="8643998" cy="5786478"/>
          </a:xfrm>
        </p:spPr>
        <p:txBody>
          <a:bodyPr>
            <a:normAutofit fontScale="25000" lnSpcReduction="20000"/>
          </a:bodyPr>
          <a:lstStyle/>
          <a:p>
            <a:pPr>
              <a:buNone/>
            </a:pPr>
            <a:r>
              <a:rPr lang="hr-HR" dirty="0" smtClean="0"/>
              <a:t>		</a:t>
            </a:r>
            <a:r>
              <a:rPr lang="hr-HR" sz="8000" dirty="0" smtClean="0"/>
              <a:t>Zovem se Marija. Idem u osmi razred. Na početku školske godine u naš razred došao je novi učenik. Zvao se Marin. Bio je niže građe i svirao je klavir.  Tata mu je iz Amerike, a mama iz Hrvatske. Tamnije je puti i zbog toga su ga drugi učenici ismijavali, a da sam ga ja počela braniti, svi bi mene ismijavali. Rekli bi da sam zaljubljena u njega što uopće nije bila istina. </a:t>
            </a:r>
          </a:p>
          <a:p>
            <a:pPr>
              <a:buNone/>
            </a:pPr>
            <a:endParaRPr lang="hr-HR" sz="4000" dirty="0" smtClean="0"/>
          </a:p>
          <a:p>
            <a:pPr>
              <a:buNone/>
            </a:pPr>
            <a:r>
              <a:rPr lang="hr-HR" sz="8000" dirty="0" smtClean="0"/>
              <a:t>		Jednoga dana imali smo tjelesni i igrali smo odbojku. Profesorica nije bila prisutna pa smo sami brojali bodove. Dečki su po običaju varali, ali odjednom je Marin otišao do semafora  i preokrenuo rezultat. Postupio je pravedno  zato što je tih pet bodova trebalo pripasti djevojkama. Dečki su ga počeli vrijeđati čak i više nego uobičajeno.  Nazivali su ga pogrdnim imenima. Zlostavljali su ga dva puna tjedna zbog tog glupog događaja sve dok Marinu nije prekipjelo. Počeo je udarati dečke, ali su oni, naravno, bili jači. Netko je pozvao učitelje, ali oni nisu ništa riješili jer se to nastavljalo svaki put kada bi Marin bio negdje nasamo s dečkima. Nije više dolazio u školu zbog staraha od nasilja. </a:t>
            </a:r>
          </a:p>
          <a:p>
            <a:pPr>
              <a:buNone/>
            </a:pPr>
            <a:endParaRPr lang="hr-HR" sz="4000" dirty="0" smtClean="0"/>
          </a:p>
          <a:p>
            <a:pPr>
              <a:buNone/>
            </a:pPr>
            <a:r>
              <a:rPr lang="hr-HR" sz="8000" dirty="0" smtClean="0"/>
              <a:t>		Marina više nitko nije vidio, a ja se kajem svakoga trenutka kad se sjetim osmog razreda što nisam poduzela nešto. Nasilje bilo koje vrste ostavlja trajne posljedice. Obećala sam sebi da se više nikad neću dovesti u takvu situaciju.</a:t>
            </a:r>
          </a:p>
          <a:p>
            <a:pPr>
              <a:buNone/>
            </a:pPr>
            <a:r>
              <a:rPr lang="hr-HR" sz="8000" dirty="0" smtClean="0"/>
              <a:t>						</a:t>
            </a:r>
            <a:r>
              <a:rPr lang="hr-HR" sz="9600" dirty="0" smtClean="0">
                <a:solidFill>
                  <a:srgbClr val="FFFF00"/>
                </a:solidFill>
              </a:rPr>
              <a:t>EVA ILIČKOVIČ, 6.a</a:t>
            </a:r>
          </a:p>
          <a:p>
            <a:endParaRPr lang="hr-H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2064" y="5643578"/>
            <a:ext cx="3557654" cy="944564"/>
          </a:xfrm>
        </p:spPr>
        <p:txBody>
          <a:bodyPr>
            <a:normAutofit/>
          </a:bodyPr>
          <a:lstStyle/>
          <a:p>
            <a:r>
              <a:rPr lang="hr-HR" dirty="0" smtClean="0">
                <a:solidFill>
                  <a:srgbClr val="FFFF00"/>
                </a:solidFill>
              </a:rPr>
              <a:t>MENTORICE:</a:t>
            </a:r>
            <a:br>
              <a:rPr lang="hr-HR" dirty="0" smtClean="0">
                <a:solidFill>
                  <a:srgbClr val="FFFF00"/>
                </a:solidFill>
              </a:rPr>
            </a:br>
            <a:r>
              <a:rPr lang="hr-HR" dirty="0" smtClean="0">
                <a:solidFill>
                  <a:srgbClr val="FFFF00"/>
                </a:solidFill>
              </a:rPr>
              <a:t>Sanja Gjurčević, mag. prim. educ.</a:t>
            </a:r>
            <a:br>
              <a:rPr lang="hr-HR" dirty="0" smtClean="0">
                <a:solidFill>
                  <a:srgbClr val="FFFF00"/>
                </a:solidFill>
              </a:rPr>
            </a:br>
            <a:r>
              <a:rPr lang="hr-HR" dirty="0" smtClean="0">
                <a:solidFill>
                  <a:srgbClr val="FFFF00"/>
                </a:solidFill>
              </a:rPr>
              <a:t>Sanja Gagula, prof.</a:t>
            </a:r>
            <a:endParaRPr lang="hr-HR" dirty="0">
              <a:solidFill>
                <a:srgbClr val="FFFF00"/>
              </a:solidFill>
            </a:endParaRPr>
          </a:p>
        </p:txBody>
      </p:sp>
      <p:pic>
        <p:nvPicPr>
          <p:cNvPr id="7" name="Content Placeholder 6" descr="8b oboji svijet1.jpg"/>
          <p:cNvPicPr>
            <a:picLocks noGrp="1" noChangeAspect="1"/>
          </p:cNvPicPr>
          <p:nvPr>
            <p:ph sz="half" idx="1"/>
          </p:nvPr>
        </p:nvPicPr>
        <p:blipFill>
          <a:blip r:embed="rId2" cstate="print"/>
          <a:stretch>
            <a:fillRect/>
          </a:stretch>
        </p:blipFill>
        <p:spPr>
          <a:xfrm>
            <a:off x="357158" y="142852"/>
            <a:ext cx="4670777" cy="4143404"/>
          </a:xfrm>
        </p:spPr>
      </p:pic>
      <p:pic>
        <p:nvPicPr>
          <p:cNvPr id="8" name="Picture 7" descr="20161123_091005.jpg"/>
          <p:cNvPicPr>
            <a:picLocks noChangeAspect="1"/>
          </p:cNvPicPr>
          <p:nvPr/>
        </p:nvPicPr>
        <p:blipFill>
          <a:blip r:embed="rId3" cstate="print"/>
          <a:stretch>
            <a:fillRect/>
          </a:stretch>
        </p:blipFill>
        <p:spPr>
          <a:xfrm>
            <a:off x="4071934" y="1785926"/>
            <a:ext cx="4714907" cy="2908524"/>
          </a:xfrm>
          <a:prstGeom prst="rect">
            <a:avLst/>
          </a:prstGeom>
        </p:spPr>
      </p:pic>
      <p:pic>
        <p:nvPicPr>
          <p:cNvPr id="9" name="Picture 8" descr="20161123_093611.jpg"/>
          <p:cNvPicPr>
            <a:picLocks noChangeAspect="1"/>
          </p:cNvPicPr>
          <p:nvPr/>
        </p:nvPicPr>
        <p:blipFill>
          <a:blip r:embed="rId4" cstate="print"/>
          <a:stretch>
            <a:fillRect/>
          </a:stretch>
        </p:blipFill>
        <p:spPr>
          <a:xfrm>
            <a:off x="785786" y="3929066"/>
            <a:ext cx="4500562" cy="277629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5000636"/>
            <a:ext cx="8229600" cy="1143000"/>
          </a:xfrm>
        </p:spPr>
        <p:txBody>
          <a:bodyPr>
            <a:normAutofit fontScale="90000"/>
          </a:bodyPr>
          <a:lstStyle/>
          <a:p>
            <a:pPr algn="ctr"/>
            <a:r>
              <a:rPr lang="hr-HR" dirty="0" smtClean="0">
                <a:solidFill>
                  <a:srgbClr val="FFFF00"/>
                </a:solidFill>
              </a:rPr>
              <a:t>Poslali smo radove na natječaj i bili zamjećeni kao vrlo uspješni.</a:t>
            </a:r>
            <a:endParaRPr lang="hr-HR" dirty="0">
              <a:solidFill>
                <a:srgbClr val="FFFF00"/>
              </a:solidFill>
            </a:endParaRPr>
          </a:p>
        </p:txBody>
      </p:sp>
      <p:sp>
        <p:nvSpPr>
          <p:cNvPr id="3" name="Content Placeholder 2"/>
          <p:cNvSpPr>
            <a:spLocks noGrp="1"/>
          </p:cNvSpPr>
          <p:nvPr>
            <p:ph idx="1"/>
          </p:nvPr>
        </p:nvSpPr>
        <p:spPr>
          <a:xfrm>
            <a:off x="500034" y="357166"/>
            <a:ext cx="8229600" cy="4525963"/>
          </a:xfrm>
        </p:spPr>
        <p:txBody>
          <a:bodyPr>
            <a:normAutofit fontScale="92500" lnSpcReduction="20000"/>
          </a:bodyPr>
          <a:lstStyle/>
          <a:p>
            <a:pPr>
              <a:buNone/>
            </a:pPr>
            <a:r>
              <a:rPr lang="hr-HR" u="sng" dirty="0" smtClean="0">
                <a:solidFill>
                  <a:srgbClr val="FFFF00"/>
                </a:solidFill>
              </a:rPr>
              <a:t>O NATJEČAJU</a:t>
            </a:r>
          </a:p>
          <a:p>
            <a:r>
              <a:rPr lang="hr-HR" dirty="0" smtClean="0"/>
              <a:t>P</a:t>
            </a:r>
            <a:r>
              <a:rPr lang="vi-VN" dirty="0"/>
              <a:t>reko </a:t>
            </a:r>
            <a:r>
              <a:rPr lang="vi-VN" b="1" dirty="0" smtClean="0"/>
              <a:t>1900 učenika/ca iz 19 županija iz Hrvatske, 206 škola i učeničkih domova i 272 mentora ove godine</a:t>
            </a:r>
            <a:r>
              <a:rPr lang="hr-HR" b="1" dirty="0" smtClean="0"/>
              <a:t> </a:t>
            </a:r>
            <a:r>
              <a:rPr lang="vi-VN" dirty="0" smtClean="0"/>
              <a:t>uključilo se u ovogodišnji natječaj „Oboji svijet!“.</a:t>
            </a:r>
          </a:p>
          <a:p>
            <a:r>
              <a:rPr lang="vi-VN" dirty="0" smtClean="0"/>
              <a:t>Povodom Međunarodnog dana tolerancije i s ciljem podizanja svijesti, razvoja tolerancije, nenasilja te aktualnih problema današnje generacije mladih, kao i njihovih vizija budućnosti, Forum za slobodu odgoja organizirao je </a:t>
            </a:r>
            <a:r>
              <a:rPr lang="vi-VN" b="1" dirty="0" smtClean="0"/>
              <a:t>sedmu godinu zaredom</a:t>
            </a:r>
            <a:r>
              <a:rPr lang="vi-VN" dirty="0" smtClean="0"/>
              <a:t> natječaj „Oboji svijet šarenim bojama tolerancije“. </a:t>
            </a:r>
          </a:p>
          <a:p>
            <a:endParaRPr lang="hr-H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14290"/>
            <a:ext cx="3865569" cy="2286016"/>
          </a:xfrm>
        </p:spPr>
        <p:txBody>
          <a:bodyPr>
            <a:noAutofit/>
          </a:bodyPr>
          <a:lstStyle/>
          <a:p>
            <a:r>
              <a:rPr lang="hr-HR" sz="3500" dirty="0" smtClean="0"/>
              <a:t>NAŠI LIKOVNI RADOVI izloženi su u Knjižnicama grada Zagreba</a:t>
            </a:r>
            <a:endParaRPr lang="hr-HR" sz="3500" dirty="0"/>
          </a:p>
        </p:txBody>
      </p:sp>
      <p:sp>
        <p:nvSpPr>
          <p:cNvPr id="6" name="Text Placeholder 5"/>
          <p:cNvSpPr>
            <a:spLocks noGrp="1"/>
          </p:cNvSpPr>
          <p:nvPr>
            <p:ph type="body" idx="2"/>
          </p:nvPr>
        </p:nvSpPr>
        <p:spPr>
          <a:xfrm>
            <a:off x="214282" y="2786058"/>
            <a:ext cx="3857652" cy="3786214"/>
          </a:xfrm>
        </p:spPr>
        <p:txBody>
          <a:bodyPr>
            <a:noAutofit/>
          </a:bodyPr>
          <a:lstStyle/>
          <a:p>
            <a:r>
              <a:rPr lang="hr-HR" sz="1900" dirty="0" smtClean="0"/>
              <a:t>-plakat </a:t>
            </a:r>
            <a:r>
              <a:rPr lang="hr-HR" sz="1900" b="1" i="1" dirty="0" smtClean="0"/>
              <a:t>Iako smo različiti stvaramo prekrasnu cjelinu</a:t>
            </a:r>
          </a:p>
          <a:p>
            <a:endParaRPr lang="hr-HR" sz="1000" dirty="0"/>
          </a:p>
          <a:p>
            <a:r>
              <a:rPr lang="hr-HR" sz="1900" dirty="0" smtClean="0"/>
              <a:t>-učenici 7.a razreda:</a:t>
            </a:r>
          </a:p>
          <a:p>
            <a:r>
              <a:rPr lang="hr-HR" sz="1900" dirty="0" smtClean="0"/>
              <a:t>Dominik Vidović, Lovro Babeli, Marko Mička, Adrian Rukavina, Leon Karlovčan, Klara Stanušić, Lucija Trcol,  Magdalena Ille, Petra Jug, Hana Pravica  i Andrej Tošanović</a:t>
            </a:r>
            <a:endParaRPr lang="hr-HR" sz="1900" dirty="0"/>
          </a:p>
          <a:p>
            <a:endParaRPr lang="hr-HR" sz="1000" dirty="0" smtClean="0"/>
          </a:p>
          <a:p>
            <a:r>
              <a:rPr lang="hr-HR" sz="1900" dirty="0" smtClean="0"/>
              <a:t>-plakat je izložen u Dječjoj knjižnici M2, Medveščak 71, Zagreb</a:t>
            </a:r>
            <a:endParaRPr lang="hr-HR" sz="1900" dirty="0"/>
          </a:p>
        </p:txBody>
      </p:sp>
      <p:pic>
        <p:nvPicPr>
          <p:cNvPr id="5" name="Content Placeholder 4" descr="Slike s mobitela 2016. studeni 7.a.jpg"/>
          <p:cNvPicPr>
            <a:picLocks noGrp="1" noChangeAspect="1"/>
          </p:cNvPicPr>
          <p:nvPr>
            <p:ph sz="half" idx="1"/>
          </p:nvPr>
        </p:nvPicPr>
        <p:blipFill>
          <a:blip r:embed="rId2" cstate="print"/>
          <a:stretch>
            <a:fillRect/>
          </a:stretch>
        </p:blipFill>
        <p:spPr>
          <a:xfrm>
            <a:off x="4214810" y="428604"/>
            <a:ext cx="4456421" cy="6131401"/>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85728"/>
            <a:ext cx="7500990" cy="1714512"/>
          </a:xfrm>
        </p:spPr>
        <p:txBody>
          <a:bodyPr>
            <a:noAutofit/>
          </a:bodyPr>
          <a:lstStyle/>
          <a:p>
            <a:r>
              <a:rPr lang="hr-HR" sz="1900" b="0" dirty="0" smtClean="0">
                <a:solidFill>
                  <a:schemeClr val="tx1"/>
                </a:solidFill>
                <a:latin typeface="+mn-lt"/>
                <a:ea typeface="+mn-ea"/>
                <a:cs typeface="+mn-cs"/>
              </a:rPr>
              <a:t>-plakat </a:t>
            </a:r>
            <a:r>
              <a:rPr lang="hr-HR" sz="1900" i="1" dirty="0" smtClean="0">
                <a:solidFill>
                  <a:schemeClr val="tx1"/>
                </a:solidFill>
                <a:latin typeface="+mn-lt"/>
                <a:ea typeface="+mn-ea"/>
                <a:cs typeface="+mn-cs"/>
              </a:rPr>
              <a:t>Izgled nije sve</a:t>
            </a:r>
            <a:r>
              <a:rPr lang="hr-HR" sz="1900" dirty="0" smtClean="0">
                <a:solidFill>
                  <a:schemeClr val="tx1"/>
                </a:solidFill>
                <a:latin typeface="+mn-lt"/>
                <a:ea typeface="+mn-ea"/>
                <a:cs typeface="+mn-cs"/>
              </a:rPr>
              <a:t/>
            </a:r>
            <a:br>
              <a:rPr lang="hr-HR" sz="1900" dirty="0" smtClean="0">
                <a:solidFill>
                  <a:schemeClr val="tx1"/>
                </a:solidFill>
                <a:latin typeface="+mn-lt"/>
                <a:ea typeface="+mn-ea"/>
                <a:cs typeface="+mn-cs"/>
              </a:rPr>
            </a:br>
            <a:r>
              <a:rPr lang="hr-HR" sz="1900" dirty="0" smtClean="0">
                <a:solidFill>
                  <a:schemeClr val="tx1"/>
                </a:solidFill>
                <a:latin typeface="+mn-lt"/>
                <a:ea typeface="+mn-ea"/>
                <a:cs typeface="+mn-cs"/>
              </a:rPr>
              <a:t/>
            </a:r>
            <a:br>
              <a:rPr lang="hr-HR" sz="1900" dirty="0" smtClean="0">
                <a:solidFill>
                  <a:schemeClr val="tx1"/>
                </a:solidFill>
                <a:latin typeface="+mn-lt"/>
                <a:ea typeface="+mn-ea"/>
                <a:cs typeface="+mn-cs"/>
              </a:rPr>
            </a:br>
            <a:r>
              <a:rPr lang="hr-HR" sz="1900" b="0" dirty="0" smtClean="0">
                <a:solidFill>
                  <a:schemeClr val="tx1"/>
                </a:solidFill>
                <a:latin typeface="+mn-lt"/>
                <a:ea typeface="+mn-ea"/>
                <a:cs typeface="+mn-cs"/>
              </a:rPr>
              <a:t>-učenice  8.b razreda:</a:t>
            </a:r>
            <a:br>
              <a:rPr lang="hr-HR" sz="1900" b="0" dirty="0" smtClean="0">
                <a:solidFill>
                  <a:schemeClr val="tx1"/>
                </a:solidFill>
                <a:latin typeface="+mn-lt"/>
                <a:ea typeface="+mn-ea"/>
                <a:cs typeface="+mn-cs"/>
              </a:rPr>
            </a:br>
            <a:r>
              <a:rPr lang="hr-HR" sz="1900" b="0" dirty="0" smtClean="0">
                <a:solidFill>
                  <a:schemeClr val="tx1"/>
                </a:solidFill>
                <a:latin typeface="+mn-lt"/>
                <a:ea typeface="+mn-ea"/>
                <a:cs typeface="+mn-cs"/>
              </a:rPr>
              <a:t>Teuta Ajruli </a:t>
            </a:r>
            <a:r>
              <a:rPr lang="hr-HR" sz="1900" b="0" smtClean="0">
                <a:solidFill>
                  <a:schemeClr val="tx1"/>
                </a:solidFill>
                <a:latin typeface="+mn-lt"/>
                <a:ea typeface="+mn-ea"/>
                <a:cs typeface="+mn-cs"/>
              </a:rPr>
              <a:t>i Anja </a:t>
            </a:r>
            <a:r>
              <a:rPr lang="hr-HR" sz="1900" b="0" dirty="0" smtClean="0">
                <a:solidFill>
                  <a:schemeClr val="tx1"/>
                </a:solidFill>
                <a:latin typeface="+mn-lt"/>
                <a:ea typeface="+mn-ea"/>
                <a:cs typeface="+mn-cs"/>
              </a:rPr>
              <a:t>Krznar</a:t>
            </a:r>
            <a:br>
              <a:rPr lang="hr-HR" sz="1900" b="0" dirty="0" smtClean="0">
                <a:solidFill>
                  <a:schemeClr val="tx1"/>
                </a:solidFill>
                <a:latin typeface="+mn-lt"/>
                <a:ea typeface="+mn-ea"/>
                <a:cs typeface="+mn-cs"/>
              </a:rPr>
            </a:br>
            <a:r>
              <a:rPr lang="hr-HR" sz="1900" b="0" dirty="0" smtClean="0">
                <a:solidFill>
                  <a:schemeClr val="tx1"/>
                </a:solidFill>
                <a:latin typeface="+mn-lt"/>
                <a:ea typeface="+mn-ea"/>
                <a:cs typeface="+mn-cs"/>
              </a:rPr>
              <a:t/>
            </a:r>
            <a:br>
              <a:rPr lang="hr-HR" sz="1900" b="0" dirty="0" smtClean="0">
                <a:solidFill>
                  <a:schemeClr val="tx1"/>
                </a:solidFill>
                <a:latin typeface="+mn-lt"/>
                <a:ea typeface="+mn-ea"/>
                <a:cs typeface="+mn-cs"/>
              </a:rPr>
            </a:br>
            <a:r>
              <a:rPr lang="hr-HR" sz="1900" b="0" dirty="0" smtClean="0">
                <a:solidFill>
                  <a:schemeClr val="tx1"/>
                </a:solidFill>
                <a:latin typeface="+mn-lt"/>
                <a:ea typeface="+mn-ea"/>
                <a:cs typeface="+mn-cs"/>
              </a:rPr>
              <a:t>-plakat je izložen u Knjižnici Vrapče, </a:t>
            </a:r>
            <a:r>
              <a:rPr lang="pl-PL" sz="1900" b="0" dirty="0" smtClean="0">
                <a:solidFill>
                  <a:schemeClr val="tx1"/>
                </a:solidFill>
                <a:latin typeface="+mn-lt"/>
                <a:ea typeface="+mn-ea"/>
                <a:cs typeface="+mn-cs"/>
              </a:rPr>
              <a:t>Ulica Majke Terezije 2, Zagreb</a:t>
            </a:r>
            <a:r>
              <a:rPr lang="hr-HR" sz="1900" dirty="0" smtClean="0"/>
              <a:t/>
            </a:r>
            <a:br>
              <a:rPr lang="hr-HR" sz="1900" dirty="0" smtClean="0"/>
            </a:br>
            <a:endParaRPr lang="hr-HR" sz="1900" dirty="0"/>
          </a:p>
        </p:txBody>
      </p:sp>
      <p:pic>
        <p:nvPicPr>
          <p:cNvPr id="5" name="Content Placeholder 4" descr="Izgled nije sve.jpg"/>
          <p:cNvPicPr>
            <a:picLocks noGrp="1" noChangeAspect="1"/>
          </p:cNvPicPr>
          <p:nvPr>
            <p:ph sz="half" idx="1"/>
          </p:nvPr>
        </p:nvPicPr>
        <p:blipFill>
          <a:blip r:embed="rId2" cstate="print"/>
          <a:stretch>
            <a:fillRect/>
          </a:stretch>
        </p:blipFill>
        <p:spPr>
          <a:xfrm>
            <a:off x="1714480" y="2074628"/>
            <a:ext cx="5786478" cy="4484952"/>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1071546"/>
            <a:ext cx="3200400" cy="3529356"/>
          </a:xfrm>
        </p:spPr>
        <p:txBody>
          <a:bodyPr>
            <a:normAutofit fontScale="90000"/>
          </a:bodyPr>
          <a:lstStyle/>
          <a:p>
            <a:r>
              <a:rPr lang="hr-HR" sz="2100" b="0" dirty="0" smtClean="0">
                <a:solidFill>
                  <a:schemeClr val="tx1"/>
                </a:solidFill>
              </a:rPr>
              <a:t>-plakat </a:t>
            </a:r>
            <a:r>
              <a:rPr lang="hr-HR" sz="2100" i="1" dirty="0" smtClean="0">
                <a:solidFill>
                  <a:schemeClr val="tx1"/>
                </a:solidFill>
              </a:rPr>
              <a:t>Tolerancija</a:t>
            </a:r>
            <a:r>
              <a:rPr lang="hr-HR" sz="2100" dirty="0" smtClean="0">
                <a:solidFill>
                  <a:schemeClr val="tx1"/>
                </a:solidFill>
              </a:rPr>
              <a:t/>
            </a:r>
            <a:br>
              <a:rPr lang="hr-HR" sz="2100" dirty="0" smtClean="0">
                <a:solidFill>
                  <a:schemeClr val="tx1"/>
                </a:solidFill>
              </a:rPr>
            </a:br>
            <a:r>
              <a:rPr lang="hr-HR" sz="2100" dirty="0" smtClean="0">
                <a:solidFill>
                  <a:schemeClr val="tx1"/>
                </a:solidFill>
              </a:rPr>
              <a:t/>
            </a:r>
            <a:br>
              <a:rPr lang="hr-HR" sz="2100" dirty="0" smtClean="0">
                <a:solidFill>
                  <a:schemeClr val="tx1"/>
                </a:solidFill>
              </a:rPr>
            </a:br>
            <a:r>
              <a:rPr lang="hr-HR" sz="2100" dirty="0" smtClean="0">
                <a:solidFill>
                  <a:schemeClr val="tx1"/>
                </a:solidFill>
              </a:rPr>
              <a:t>-</a:t>
            </a:r>
            <a:r>
              <a:rPr lang="hr-HR" sz="2100" b="0" dirty="0" smtClean="0">
                <a:solidFill>
                  <a:schemeClr val="tx1"/>
                </a:solidFill>
              </a:rPr>
              <a:t>učenice 8.b razreda:</a:t>
            </a:r>
            <a:br>
              <a:rPr lang="hr-HR" sz="2100" b="0" dirty="0" smtClean="0">
                <a:solidFill>
                  <a:schemeClr val="tx1"/>
                </a:solidFill>
              </a:rPr>
            </a:br>
            <a:r>
              <a:rPr lang="hr-HR" sz="2100" b="0" dirty="0" smtClean="0">
                <a:solidFill>
                  <a:schemeClr val="tx1"/>
                </a:solidFill>
              </a:rPr>
              <a:t>Ella Hodžić i Anna Marie Senjanin</a:t>
            </a:r>
            <a:br>
              <a:rPr lang="hr-HR" sz="2100" b="0" dirty="0" smtClean="0">
                <a:solidFill>
                  <a:schemeClr val="tx1"/>
                </a:solidFill>
              </a:rPr>
            </a:br>
            <a:r>
              <a:rPr lang="hr-HR" sz="2100" b="0" dirty="0" smtClean="0">
                <a:solidFill>
                  <a:schemeClr val="tx1"/>
                </a:solidFill>
              </a:rPr>
              <a:t/>
            </a:r>
            <a:br>
              <a:rPr lang="hr-HR" sz="2100" b="0" dirty="0" smtClean="0">
                <a:solidFill>
                  <a:schemeClr val="tx1"/>
                </a:solidFill>
              </a:rPr>
            </a:br>
            <a:r>
              <a:rPr lang="hr-HR" sz="2100" b="0" dirty="0" smtClean="0">
                <a:solidFill>
                  <a:schemeClr val="tx1"/>
                </a:solidFill>
              </a:rPr>
              <a:t>-plakat je izložen u Dječjoj knjižnici M2, Medveščak 71, Zagreb</a:t>
            </a:r>
            <a:r>
              <a:rPr lang="hr-HR" dirty="0" smtClean="0"/>
              <a:t/>
            </a:r>
            <a:br>
              <a:rPr lang="hr-HR" dirty="0" smtClean="0"/>
            </a:br>
            <a:r>
              <a:rPr lang="hr-HR" dirty="0" smtClean="0"/>
              <a:t/>
            </a:r>
            <a:br>
              <a:rPr lang="hr-HR" dirty="0" smtClean="0"/>
            </a:br>
            <a:r>
              <a:rPr lang="hr-HR" dirty="0" smtClean="0"/>
              <a:t/>
            </a:r>
            <a:br>
              <a:rPr lang="hr-HR" dirty="0" smtClean="0"/>
            </a:br>
            <a:r>
              <a:rPr lang="hr-HR" dirty="0" smtClean="0"/>
              <a:t/>
            </a:r>
            <a:br>
              <a:rPr lang="hr-HR" dirty="0" smtClean="0"/>
            </a:br>
            <a:endParaRPr lang="hr-HR" dirty="0"/>
          </a:p>
        </p:txBody>
      </p:sp>
      <p:pic>
        <p:nvPicPr>
          <p:cNvPr id="7" name="Content Placeholder 6" descr="Tolerancija.jpg"/>
          <p:cNvPicPr>
            <a:picLocks noGrp="1" noChangeAspect="1"/>
          </p:cNvPicPr>
          <p:nvPr>
            <p:ph sz="half" idx="1"/>
          </p:nvPr>
        </p:nvPicPr>
        <p:blipFill>
          <a:blip r:embed="rId2" cstate="print"/>
          <a:stretch>
            <a:fillRect/>
          </a:stretch>
        </p:blipFill>
        <p:spPr>
          <a:xfrm>
            <a:off x="4143372" y="214290"/>
            <a:ext cx="4793714" cy="6286544"/>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285720" y="642918"/>
            <a:ext cx="2500330" cy="3857652"/>
          </a:xfrm>
        </p:spPr>
        <p:txBody>
          <a:bodyPr>
            <a:normAutofit/>
          </a:bodyPr>
          <a:lstStyle/>
          <a:p>
            <a:r>
              <a:rPr lang="hr-HR" sz="1900" dirty="0" smtClean="0"/>
              <a:t>-plakat </a:t>
            </a:r>
            <a:r>
              <a:rPr lang="hr-HR" sz="1900" b="1" i="1" dirty="0" smtClean="0"/>
              <a:t>Svi imamo svoje ožiljke</a:t>
            </a:r>
          </a:p>
          <a:p>
            <a:endParaRPr lang="hr-HR" sz="1900" dirty="0" smtClean="0"/>
          </a:p>
          <a:p>
            <a:r>
              <a:rPr lang="hr-HR" sz="1900" dirty="0" smtClean="0"/>
              <a:t>-učenice 8.b razreda Lucija Čepo i Franka Bernat</a:t>
            </a:r>
          </a:p>
          <a:p>
            <a:endParaRPr lang="hr-HR" sz="1900" dirty="0" smtClean="0"/>
          </a:p>
          <a:p>
            <a:r>
              <a:rPr lang="hr-HR" sz="1900" dirty="0" smtClean="0"/>
              <a:t>-plakat je izložen u  Knjižnici  Augusta Cesarca, Radauševa 7, Ravnice, Zagreb</a:t>
            </a:r>
          </a:p>
          <a:p>
            <a:endParaRPr lang="hr-HR" dirty="0" smtClean="0"/>
          </a:p>
          <a:p>
            <a:endParaRPr lang="hr-HR" dirty="0"/>
          </a:p>
        </p:txBody>
      </p:sp>
      <p:pic>
        <p:nvPicPr>
          <p:cNvPr id="5" name="Content Placeholder 4" descr="Svi imamo svoje ožiljke.jpg"/>
          <p:cNvPicPr>
            <a:picLocks noGrp="1" noChangeAspect="1"/>
          </p:cNvPicPr>
          <p:nvPr>
            <p:ph sz="half" idx="1"/>
          </p:nvPr>
        </p:nvPicPr>
        <p:blipFill>
          <a:blip r:embed="rId2" cstate="print"/>
          <a:stretch>
            <a:fillRect/>
          </a:stretch>
        </p:blipFill>
        <p:spPr>
          <a:xfrm>
            <a:off x="3071802" y="1214422"/>
            <a:ext cx="5802877" cy="4820362"/>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5029554"/>
          </a:xfrm>
        </p:spPr>
        <p:txBody>
          <a:bodyPr>
            <a:normAutofit/>
          </a:bodyPr>
          <a:lstStyle/>
          <a:p>
            <a:r>
              <a:rPr lang="hr-HR" sz="1900" b="0" dirty="0" smtClean="0">
                <a:solidFill>
                  <a:schemeClr val="tx1"/>
                </a:solidFill>
              </a:rPr>
              <a:t>-plakat </a:t>
            </a:r>
            <a:r>
              <a:rPr lang="hr-HR" sz="1900" i="1" dirty="0" smtClean="0">
                <a:solidFill>
                  <a:schemeClr val="tx1"/>
                </a:solidFill>
              </a:rPr>
              <a:t>Ne čini drugima ono što ne želiš da drugi čine tebi</a:t>
            </a:r>
            <a:r>
              <a:rPr lang="hr-HR" sz="1900" b="0" i="1" dirty="0" smtClean="0">
                <a:solidFill>
                  <a:schemeClr val="tx1"/>
                </a:solidFill>
              </a:rPr>
              <a:t/>
            </a:r>
            <a:br>
              <a:rPr lang="hr-HR" sz="1900" b="0" i="1" dirty="0" smtClean="0">
                <a:solidFill>
                  <a:schemeClr val="tx1"/>
                </a:solidFill>
              </a:rPr>
            </a:br>
            <a:r>
              <a:rPr lang="hr-HR" sz="1900" b="0" dirty="0" smtClean="0">
                <a:solidFill>
                  <a:schemeClr val="tx1"/>
                </a:solidFill>
              </a:rPr>
              <a:t/>
            </a:r>
            <a:br>
              <a:rPr lang="hr-HR" sz="1900" b="0" dirty="0" smtClean="0">
                <a:solidFill>
                  <a:schemeClr val="tx1"/>
                </a:solidFill>
              </a:rPr>
            </a:br>
            <a:r>
              <a:rPr lang="hr-HR" sz="1900" b="0" dirty="0" smtClean="0">
                <a:solidFill>
                  <a:schemeClr val="tx1"/>
                </a:solidFill>
              </a:rPr>
              <a:t>-učenice Hana ličković i Šeila Tahiri</a:t>
            </a:r>
            <a:r>
              <a:rPr lang="hr-HR" sz="1900" b="0" dirty="0" smtClean="0"/>
              <a:t/>
            </a:r>
            <a:br>
              <a:rPr lang="hr-HR" sz="1900" b="0" dirty="0" smtClean="0"/>
            </a:br>
            <a:r>
              <a:rPr lang="hr-HR" sz="1900" b="0" dirty="0" smtClean="0"/>
              <a:t/>
            </a:r>
            <a:br>
              <a:rPr lang="hr-HR" sz="1900" b="0" dirty="0" smtClean="0"/>
            </a:br>
            <a:r>
              <a:rPr lang="hr-HR" sz="2000" b="0" dirty="0" smtClean="0">
                <a:solidFill>
                  <a:schemeClr val="tx1"/>
                </a:solidFill>
              </a:rPr>
              <a:t> -plakat je izložen u Dječjoj knjižnici M2, Medveščak 71, Zagreb</a:t>
            </a:r>
            <a:endParaRPr lang="hr-HR" sz="1900" b="0" dirty="0"/>
          </a:p>
        </p:txBody>
      </p:sp>
      <p:pic>
        <p:nvPicPr>
          <p:cNvPr id="5" name="Content Placeholder 4" descr="Na čini....jpg"/>
          <p:cNvPicPr>
            <a:picLocks noGrp="1" noChangeAspect="1"/>
          </p:cNvPicPr>
          <p:nvPr>
            <p:ph sz="half" idx="1"/>
          </p:nvPr>
        </p:nvPicPr>
        <p:blipFill>
          <a:blip r:embed="rId2" cstate="print"/>
          <a:stretch>
            <a:fillRect/>
          </a:stretch>
        </p:blipFill>
        <p:spPr>
          <a:xfrm>
            <a:off x="4429124" y="355659"/>
            <a:ext cx="3885049" cy="6323447"/>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top nasilju.jpg"/>
          <p:cNvPicPr>
            <a:picLocks noGrp="1" noChangeAspect="1"/>
          </p:cNvPicPr>
          <p:nvPr>
            <p:ph sz="half" idx="1"/>
          </p:nvPr>
        </p:nvPicPr>
        <p:blipFill>
          <a:blip r:embed="rId2" cstate="print"/>
          <a:stretch>
            <a:fillRect/>
          </a:stretch>
        </p:blipFill>
        <p:spPr>
          <a:xfrm>
            <a:off x="3143240" y="571480"/>
            <a:ext cx="4971654" cy="5572164"/>
          </a:xfrm>
        </p:spPr>
      </p:pic>
      <p:sp>
        <p:nvSpPr>
          <p:cNvPr id="6" name="Text Placeholder 2"/>
          <p:cNvSpPr txBox="1">
            <a:spLocks/>
          </p:cNvSpPr>
          <p:nvPr/>
        </p:nvSpPr>
        <p:spPr>
          <a:xfrm>
            <a:off x="285720" y="642918"/>
            <a:ext cx="2500330" cy="3857652"/>
          </a:xfrm>
          <a:prstGeom prst="rect">
            <a:avLst/>
          </a:prstGeom>
        </p:spPr>
        <p:txBody>
          <a:bodyPr vert="horz" lIns="45720" tIns="0" rIns="45720" bIns="0" anchor="b">
            <a:normAutofit/>
          </a:bodyPr>
          <a:lstStyle/>
          <a:p>
            <a:pPr marL="0" marR="0" lvl="0" indent="0" algn="l" defTabSz="914400" rtl="0" eaLnBrk="1" fontAlgn="auto" latinLnBrk="0" hangingPunct="1">
              <a:lnSpc>
                <a:spcPct val="100000"/>
              </a:lnSpc>
              <a:spcBef>
                <a:spcPct val="20000"/>
              </a:spcBef>
              <a:spcAft>
                <a:spcPts val="0"/>
              </a:spcAft>
              <a:buClr>
                <a:schemeClr val="accent1"/>
              </a:buClr>
              <a:buSzPct val="80000"/>
              <a:buFont typeface="Wingdings 2"/>
              <a:buNone/>
              <a:tabLst/>
              <a:defRPr/>
            </a:pPr>
            <a:r>
              <a:rPr kumimoji="0" lang="hr-HR" sz="1900" b="0" i="0" u="none" strike="noStrike" kern="1200" cap="none" spc="0" normalizeH="0" baseline="0" noProof="0" dirty="0" smtClean="0">
                <a:ln>
                  <a:noFill/>
                </a:ln>
                <a:solidFill>
                  <a:schemeClr val="tx1"/>
                </a:solidFill>
                <a:effectLst/>
                <a:uLnTx/>
                <a:uFillTx/>
                <a:latin typeface="+mn-lt"/>
                <a:ea typeface="+mn-ea"/>
                <a:cs typeface="+mn-cs"/>
              </a:rPr>
              <a:t>-plakat </a:t>
            </a:r>
            <a:r>
              <a:rPr kumimoji="0" lang="hr-HR" sz="1900" b="1" i="1" u="none" strike="noStrike" kern="1200" cap="none" spc="0" normalizeH="0" baseline="0" noProof="0" dirty="0" smtClean="0">
                <a:ln>
                  <a:noFill/>
                </a:ln>
                <a:solidFill>
                  <a:schemeClr val="tx1"/>
                </a:solidFill>
                <a:effectLst/>
                <a:uLnTx/>
                <a:uFillTx/>
                <a:latin typeface="+mn-lt"/>
                <a:ea typeface="+mn-ea"/>
                <a:cs typeface="+mn-cs"/>
              </a:rPr>
              <a:t>Stop nasilju</a:t>
            </a:r>
          </a:p>
          <a:p>
            <a:pPr marL="0" marR="0" lvl="0" indent="0" algn="l" defTabSz="914400" rtl="0" eaLnBrk="1" fontAlgn="auto" latinLnBrk="0" hangingPunct="1">
              <a:lnSpc>
                <a:spcPct val="100000"/>
              </a:lnSpc>
              <a:spcBef>
                <a:spcPct val="20000"/>
              </a:spcBef>
              <a:spcAft>
                <a:spcPts val="0"/>
              </a:spcAft>
              <a:buClr>
                <a:schemeClr val="accent1"/>
              </a:buClr>
              <a:buSzPct val="80000"/>
              <a:buFont typeface="Wingdings 2"/>
              <a:buNone/>
              <a:tabLst/>
              <a:defRPr/>
            </a:pPr>
            <a:endParaRPr kumimoji="0" lang="hr-HR" sz="19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
                <a:schemeClr val="accent1"/>
              </a:buClr>
              <a:buSzPct val="80000"/>
              <a:buFont typeface="Wingdings 2"/>
              <a:buNone/>
              <a:tabLst/>
              <a:defRPr/>
            </a:pPr>
            <a:r>
              <a:rPr kumimoji="0" lang="hr-HR" sz="1900" b="0" i="0" u="none" strike="noStrike" kern="1200" cap="none" spc="0" normalizeH="0" baseline="0" noProof="0" dirty="0" smtClean="0">
                <a:ln>
                  <a:noFill/>
                </a:ln>
                <a:solidFill>
                  <a:schemeClr val="tx1"/>
                </a:solidFill>
                <a:effectLst/>
                <a:uLnTx/>
                <a:uFillTx/>
                <a:latin typeface="+mn-lt"/>
                <a:ea typeface="+mn-ea"/>
                <a:cs typeface="+mn-cs"/>
              </a:rPr>
              <a:t>-učenici 8.b razreda Dominik Pavelić i Matej Aleksić</a:t>
            </a:r>
          </a:p>
          <a:p>
            <a:pPr marL="0" marR="0" lvl="0" indent="0" algn="l" defTabSz="914400" rtl="0" eaLnBrk="1" fontAlgn="auto" latinLnBrk="0" hangingPunct="1">
              <a:lnSpc>
                <a:spcPct val="100000"/>
              </a:lnSpc>
              <a:spcBef>
                <a:spcPct val="20000"/>
              </a:spcBef>
              <a:spcAft>
                <a:spcPts val="0"/>
              </a:spcAft>
              <a:buClr>
                <a:schemeClr val="accent1"/>
              </a:buClr>
              <a:buSzPct val="80000"/>
              <a:buFont typeface="Wingdings 2"/>
              <a:buNone/>
              <a:tabLst/>
              <a:defRPr/>
            </a:pPr>
            <a:endParaRPr kumimoji="0" lang="hr-HR" sz="1900" b="0" i="0" u="none" strike="noStrike" kern="1200" cap="none" spc="0" normalizeH="0" baseline="0" noProof="0" dirty="0" smtClean="0">
              <a:ln>
                <a:noFill/>
              </a:ln>
              <a:solidFill>
                <a:schemeClr val="tx1"/>
              </a:solidFill>
              <a:effectLst/>
              <a:uLnTx/>
              <a:uFillTx/>
              <a:latin typeface="+mn-lt"/>
              <a:ea typeface="+mn-ea"/>
              <a:cs typeface="+mn-cs"/>
            </a:endParaRPr>
          </a:p>
          <a:p>
            <a:pPr lvl="0">
              <a:spcBef>
                <a:spcPct val="20000"/>
              </a:spcBef>
              <a:buClr>
                <a:schemeClr val="accent1"/>
              </a:buClr>
              <a:buSzPct val="80000"/>
            </a:pPr>
            <a:r>
              <a:rPr kumimoji="0" lang="hr-HR" sz="1900" b="0" i="0" u="none" strike="noStrike" kern="1200" cap="none" spc="0" normalizeH="0" baseline="0" noProof="0" dirty="0" smtClean="0">
                <a:ln>
                  <a:noFill/>
                </a:ln>
                <a:solidFill>
                  <a:schemeClr val="tx1"/>
                </a:solidFill>
                <a:effectLst/>
                <a:uLnTx/>
                <a:uFillTx/>
                <a:latin typeface="+mn-lt"/>
                <a:ea typeface="+mn-ea"/>
                <a:cs typeface="+mn-cs"/>
              </a:rPr>
              <a:t>-plakat je izložen u  Dječjoj knjižnici Marina Držića, </a:t>
            </a:r>
            <a:r>
              <a:rPr lang="hr-HR" sz="1900" dirty="0"/>
              <a:t>Avenija Marina Držića 10, Zagreb</a:t>
            </a:r>
          </a:p>
          <a:p>
            <a:pPr marL="0" marR="0" lvl="0" indent="0" algn="l" defTabSz="914400" rtl="0" eaLnBrk="1" fontAlgn="auto" latinLnBrk="0" hangingPunct="1">
              <a:lnSpc>
                <a:spcPct val="100000"/>
              </a:lnSpc>
              <a:spcBef>
                <a:spcPct val="20000"/>
              </a:spcBef>
              <a:spcAft>
                <a:spcPts val="0"/>
              </a:spcAft>
              <a:buClr>
                <a:schemeClr val="accent1"/>
              </a:buClr>
              <a:buSzPct val="80000"/>
              <a:buFont typeface="Wingdings 2"/>
              <a:buNone/>
              <a:tabLst/>
              <a:defRPr/>
            </a:pPr>
            <a:endParaRPr kumimoji="0" lang="hr-HR" sz="14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
                <a:schemeClr val="accent1"/>
              </a:buClr>
              <a:buSzPct val="80000"/>
              <a:buFont typeface="Wingdings 2"/>
              <a:buNone/>
              <a:tabLst/>
              <a:defRPr/>
            </a:pPr>
            <a:endParaRPr kumimoji="0" lang="hr-HR" sz="1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Nenasilje.jpg"/>
          <p:cNvPicPr>
            <a:picLocks noGrp="1" noChangeAspect="1"/>
          </p:cNvPicPr>
          <p:nvPr>
            <p:ph sz="half" idx="1"/>
          </p:nvPr>
        </p:nvPicPr>
        <p:blipFill>
          <a:blip r:embed="rId2" cstate="print"/>
          <a:stretch>
            <a:fillRect/>
          </a:stretch>
        </p:blipFill>
        <p:spPr>
          <a:xfrm>
            <a:off x="3714744" y="285728"/>
            <a:ext cx="3214709" cy="3746259"/>
          </a:xfrm>
        </p:spPr>
      </p:pic>
      <p:sp>
        <p:nvSpPr>
          <p:cNvPr id="6" name="Text Placeholder 2"/>
          <p:cNvSpPr txBox="1">
            <a:spLocks/>
          </p:cNvSpPr>
          <p:nvPr/>
        </p:nvSpPr>
        <p:spPr>
          <a:xfrm>
            <a:off x="285720" y="1428736"/>
            <a:ext cx="2500330" cy="2286016"/>
          </a:xfrm>
          <a:prstGeom prst="rect">
            <a:avLst/>
          </a:prstGeom>
        </p:spPr>
        <p:txBody>
          <a:bodyPr vert="horz" lIns="45720" tIns="0" rIns="45720" bIns="0" anchor="b">
            <a:normAutofit/>
          </a:bodyPr>
          <a:lstStyle/>
          <a:p>
            <a:pPr marL="0" marR="0" lvl="0" indent="0" algn="l" defTabSz="914400" rtl="0" eaLnBrk="1" fontAlgn="auto" latinLnBrk="0" hangingPunct="1">
              <a:lnSpc>
                <a:spcPct val="100000"/>
              </a:lnSpc>
              <a:spcBef>
                <a:spcPct val="20000"/>
              </a:spcBef>
              <a:spcAft>
                <a:spcPts val="0"/>
              </a:spcAft>
              <a:buClr>
                <a:schemeClr val="accent1"/>
              </a:buClr>
              <a:buSzPct val="80000"/>
              <a:buFont typeface="Wingdings 2"/>
              <a:buNone/>
              <a:tabLst/>
              <a:defRPr/>
            </a:pPr>
            <a:r>
              <a:rPr kumimoji="0" lang="hr-HR" sz="1900" b="0" i="0" u="none" strike="noStrike" kern="1200" cap="none" spc="0" normalizeH="0" baseline="0" noProof="0" dirty="0" smtClean="0">
                <a:ln>
                  <a:noFill/>
                </a:ln>
                <a:solidFill>
                  <a:schemeClr val="tx1"/>
                </a:solidFill>
                <a:effectLst/>
                <a:uLnTx/>
                <a:uFillTx/>
                <a:latin typeface="+mn-lt"/>
                <a:ea typeface="+mn-ea"/>
                <a:cs typeface="+mn-cs"/>
              </a:rPr>
              <a:t>-plakat </a:t>
            </a:r>
            <a:r>
              <a:rPr kumimoji="0" lang="hr-HR" sz="1900" b="1" i="1" u="none" strike="noStrike" kern="1200" cap="none" spc="0" normalizeH="0" baseline="0" noProof="0" dirty="0" smtClean="0">
                <a:ln>
                  <a:noFill/>
                </a:ln>
                <a:solidFill>
                  <a:schemeClr val="tx1"/>
                </a:solidFill>
                <a:effectLst/>
                <a:uLnTx/>
                <a:uFillTx/>
                <a:latin typeface="+mn-lt"/>
                <a:ea typeface="+mn-ea"/>
                <a:cs typeface="+mn-cs"/>
              </a:rPr>
              <a:t>Nenasilje</a:t>
            </a:r>
          </a:p>
          <a:p>
            <a:pPr marL="0" marR="0" lvl="0" indent="0" algn="l" defTabSz="914400" rtl="0" eaLnBrk="1" fontAlgn="auto" latinLnBrk="0" hangingPunct="1">
              <a:lnSpc>
                <a:spcPct val="100000"/>
              </a:lnSpc>
              <a:spcBef>
                <a:spcPct val="20000"/>
              </a:spcBef>
              <a:spcAft>
                <a:spcPts val="0"/>
              </a:spcAft>
              <a:buClr>
                <a:schemeClr val="accent1"/>
              </a:buClr>
              <a:buSzPct val="80000"/>
              <a:buFont typeface="Wingdings 2"/>
              <a:buNone/>
              <a:tabLst/>
              <a:defRPr/>
            </a:pPr>
            <a:endParaRPr kumimoji="0" lang="hr-HR" sz="19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
                <a:schemeClr val="accent1"/>
              </a:buClr>
              <a:buSzPct val="80000"/>
              <a:buFont typeface="Wingdings 2"/>
              <a:buNone/>
              <a:tabLst/>
              <a:defRPr/>
            </a:pPr>
            <a:r>
              <a:rPr kumimoji="0" lang="hr-HR" sz="1900" b="0" i="0" u="none" strike="noStrike" kern="1200" cap="none" spc="0" normalizeH="0" baseline="0" noProof="0" dirty="0" smtClean="0">
                <a:ln>
                  <a:noFill/>
                </a:ln>
                <a:solidFill>
                  <a:schemeClr val="tx1"/>
                </a:solidFill>
                <a:effectLst/>
                <a:uLnTx/>
                <a:uFillTx/>
                <a:latin typeface="+mn-lt"/>
                <a:ea typeface="+mn-ea"/>
                <a:cs typeface="+mn-cs"/>
              </a:rPr>
              <a:t>-učenici 8.b razreda Mislav Igrec i Luka Marmilić</a:t>
            </a:r>
          </a:p>
          <a:p>
            <a:pPr marL="0" marR="0" lvl="0" indent="0" algn="l" defTabSz="914400" rtl="0" eaLnBrk="1" fontAlgn="auto" latinLnBrk="0" hangingPunct="1">
              <a:lnSpc>
                <a:spcPct val="100000"/>
              </a:lnSpc>
              <a:spcBef>
                <a:spcPct val="20000"/>
              </a:spcBef>
              <a:spcAft>
                <a:spcPts val="0"/>
              </a:spcAft>
              <a:buClr>
                <a:schemeClr val="accent1"/>
              </a:buClr>
              <a:buSzPct val="80000"/>
              <a:buFont typeface="Wingdings 2"/>
              <a:buNone/>
              <a:tabLst/>
              <a:defRPr/>
            </a:pPr>
            <a:endParaRPr kumimoji="0" lang="hr-HR" sz="19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
                <a:schemeClr val="accent1"/>
              </a:buClr>
              <a:buSzPct val="80000"/>
              <a:buFont typeface="Wingdings 2"/>
              <a:buNone/>
              <a:tabLst/>
              <a:defRPr/>
            </a:pPr>
            <a:endParaRPr kumimoji="0" lang="hr-HR" sz="14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
                <a:schemeClr val="accent1"/>
              </a:buClr>
              <a:buSzPct val="80000"/>
              <a:buFont typeface="Wingdings 2"/>
              <a:buNone/>
              <a:tabLst/>
              <a:defRPr/>
            </a:pPr>
            <a:endParaRPr kumimoji="0" lang="hr-HR" sz="14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Text Placeholder 2"/>
          <p:cNvSpPr txBox="1">
            <a:spLocks/>
          </p:cNvSpPr>
          <p:nvPr/>
        </p:nvSpPr>
        <p:spPr>
          <a:xfrm>
            <a:off x="428596" y="4357694"/>
            <a:ext cx="6929486" cy="2214578"/>
          </a:xfrm>
          <a:prstGeom prst="rect">
            <a:avLst/>
          </a:prstGeom>
        </p:spPr>
        <p:txBody>
          <a:bodyPr vert="horz" lIns="45720" tIns="0" rIns="45720" bIns="0" anchor="b">
            <a:normAutofit/>
          </a:bodyPr>
          <a:lstStyle/>
          <a:p>
            <a:pPr lvl="0">
              <a:spcBef>
                <a:spcPct val="20000"/>
              </a:spcBef>
              <a:buClr>
                <a:schemeClr val="accent1"/>
              </a:buClr>
              <a:buSzPct val="80000"/>
              <a:defRPr/>
            </a:pPr>
            <a:r>
              <a:rPr kumimoji="0" lang="hr-HR" sz="1900" b="0" i="0" u="none" strike="noStrike" kern="1200" cap="none" spc="0" normalizeH="0" baseline="0" noProof="0" dirty="0" smtClean="0">
                <a:ln>
                  <a:noFill/>
                </a:ln>
                <a:solidFill>
                  <a:schemeClr val="tx1"/>
                </a:solidFill>
                <a:effectLst/>
                <a:uLnTx/>
                <a:uFillTx/>
                <a:latin typeface="+mn-lt"/>
                <a:ea typeface="+mn-ea"/>
                <a:cs typeface="+mn-cs"/>
              </a:rPr>
              <a:t>-plakat </a:t>
            </a:r>
            <a:r>
              <a:rPr lang="hr-HR" sz="1900" b="1" i="1" dirty="0" smtClean="0"/>
              <a:t>Prekini lanac i zaustavi nasilje</a:t>
            </a:r>
          </a:p>
          <a:p>
            <a:pPr>
              <a:spcBef>
                <a:spcPct val="20000"/>
              </a:spcBef>
              <a:buClr>
                <a:schemeClr val="accent1"/>
              </a:buClr>
              <a:buSzPct val="80000"/>
              <a:defRPr/>
            </a:pPr>
            <a:r>
              <a:rPr lang="hr-HR" sz="1900" dirty="0" smtClean="0"/>
              <a:t>-učenice 8.b razreda Eva Biščanin i Željka Vasiljević</a:t>
            </a:r>
          </a:p>
          <a:p>
            <a:pPr lvl="0">
              <a:spcBef>
                <a:spcPct val="20000"/>
              </a:spcBef>
              <a:buClr>
                <a:schemeClr val="accent1"/>
              </a:buClr>
              <a:buSzPct val="80000"/>
              <a:defRPr/>
            </a:pPr>
            <a:endParaRPr lang="hr-HR" sz="1000" dirty="0" smtClean="0"/>
          </a:p>
          <a:p>
            <a:r>
              <a:rPr lang="hr-HR" sz="1900" dirty="0" smtClean="0"/>
              <a:t> -plakat je izložen Knjižnici  Augusta Cesarca, Radauševa 7,</a:t>
            </a:r>
          </a:p>
          <a:p>
            <a:r>
              <a:rPr lang="hr-HR" sz="1900" dirty="0" smtClean="0"/>
              <a:t>  Ravnice, Zagreb</a:t>
            </a:r>
          </a:p>
          <a:p>
            <a:pPr marL="0" marR="0" lvl="0" indent="0" algn="l" defTabSz="914400" rtl="0" eaLnBrk="1" fontAlgn="auto" latinLnBrk="0" hangingPunct="1">
              <a:lnSpc>
                <a:spcPct val="100000"/>
              </a:lnSpc>
              <a:spcBef>
                <a:spcPct val="20000"/>
              </a:spcBef>
              <a:spcAft>
                <a:spcPts val="0"/>
              </a:spcAft>
              <a:buClr>
                <a:schemeClr val="accent1"/>
              </a:buClr>
              <a:buSzPct val="80000"/>
              <a:buFont typeface="Wingdings 2"/>
              <a:buNone/>
              <a:tabLst/>
              <a:defRPr/>
            </a:pPr>
            <a:endParaRPr kumimoji="0" lang="hr-HR" sz="10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
                <a:schemeClr val="accent1"/>
              </a:buClr>
              <a:buSzPct val="80000"/>
              <a:buFont typeface="Wingdings 2"/>
              <a:buNone/>
              <a:tabLst/>
              <a:defRPr/>
            </a:pPr>
            <a:endParaRPr kumimoji="0" lang="hr-HR" sz="19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148</TotalTime>
  <Words>308</Words>
  <Application>Microsoft Office PowerPoint</Application>
  <PresentationFormat>On-screen Show (4:3)</PresentationFormat>
  <Paragraphs>56</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Technic</vt:lpstr>
      <vt:lpstr>Oboji svijet tolerancijom (natječaj, 2016.)  Međunarodni dan tolerancije 16. 10.</vt:lpstr>
      <vt:lpstr>Poslali smo radove na natječaj i bili zamjećeni kao vrlo uspješni.</vt:lpstr>
      <vt:lpstr>NAŠI LIKOVNI RADOVI izloženi su u Knjižnicama grada Zagreba</vt:lpstr>
      <vt:lpstr>-plakat Izgled nije sve  -učenice  8.b razreda: Teuta Ajruli i Anja Krznar  -plakat je izložen u Knjižnici Vrapče, Ulica Majke Terezije 2, Zagreb </vt:lpstr>
      <vt:lpstr>-plakat Tolerancija  -učenice 8.b razreda: Ella Hodžić i Anna Marie Senjanin  -plakat je izložen u Dječjoj knjižnici M2, Medveščak 71, Zagreb    </vt:lpstr>
      <vt:lpstr>Slide 6</vt:lpstr>
      <vt:lpstr>-plakat Ne čini drugima ono što ne želiš da drugi čine tebi  -učenice Hana ličković i Šeila Tahiri   -plakat je izložen u Dječjoj knjižnici M2, Medveščak 71, Zagreb</vt:lpstr>
      <vt:lpstr>Slide 8</vt:lpstr>
      <vt:lpstr>Slide 9</vt:lpstr>
      <vt:lpstr>NAŠI LITERARNI RADOVI</vt:lpstr>
      <vt:lpstr>Slide 11</vt:lpstr>
      <vt:lpstr>Nezaboravan događaj</vt:lpstr>
      <vt:lpstr>MENTORICE: Sanja Gjurčević, mag. prim. educ. Sanja Gagula, prof.</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Oboji svijet tolerancijom (natječaj, 2016.)  Međunarodni dan tolerancije 16. 10.</dc:title>
  <dc:creator>GAZDA</dc:creator>
  <cp:lastModifiedBy>GAZDA</cp:lastModifiedBy>
  <cp:revision>21</cp:revision>
  <dcterms:created xsi:type="dcterms:W3CDTF">2016-11-21T18:46:25Z</dcterms:created>
  <dcterms:modified xsi:type="dcterms:W3CDTF">2016-11-23T19:04:17Z</dcterms:modified>
</cp:coreProperties>
</file>